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0" r:id="rId5"/>
    <p:sldId id="264" r:id="rId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zana Kužnik" initials="SK" lastIdx="6" clrIdx="0">
    <p:extLst>
      <p:ext uri="{19B8F6BF-5375-455C-9EA6-DF929625EA0E}">
        <p15:presenceInfo xmlns:p15="http://schemas.microsoft.com/office/powerpoint/2012/main" userId="948e6a0d553a02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9A59C-9A0B-40BC-BEF3-75E63AAC039B}" type="datetimeFigureOut">
              <a:rPr lang="sl-SI" smtClean="0"/>
              <a:t>24. 09. 2017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4FF0-FB62-447E-B38E-C828BC14EB03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6490-4205-41EF-AB41-B3F56214E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5576" y="692696"/>
            <a:ext cx="7772400" cy="1470025"/>
          </a:xfrm>
        </p:spPr>
        <p:txBody>
          <a:bodyPr/>
          <a:lstStyle/>
          <a:p>
            <a:r>
              <a:rPr lang="sl-SI" b="1" dirty="0"/>
              <a:t>Varna raba socialnih omrežij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2CE77-D8B9-4FD1-9F1D-4E5B258631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2780928"/>
            <a:ext cx="4856584" cy="3168352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Socialna omrežja nas povezujejo vendar nas tudi izpostavljajo, še 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posebej to velja </a:t>
            </a:r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za mlade </a:t>
            </a:r>
            <a:r>
              <a:rPr lang="sl-SI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 </a:t>
            </a:r>
            <a:r>
              <a:rPr lang="sl-SI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neizkušene.</a:t>
            </a:r>
            <a:endParaRPr lang="sl-SI" dirty="0">
              <a:solidFill>
                <a:schemeClr val="tx1">
                  <a:lumMod val="75000"/>
                  <a:lumOff val="25000"/>
                </a:schemeClr>
              </a:solidFill>
              <a:effectLst/>
            </a:endParaRPr>
          </a:p>
        </p:txBody>
      </p:sp>
      <p:pic>
        <p:nvPicPr>
          <p:cNvPr id="1026" name="Picture 2" descr="Image result for social network">
            <a:extLst>
              <a:ext uri="{FF2B5EF4-FFF2-40B4-BE49-F238E27FC236}">
                <a16:creationId xmlns:a16="http://schemas.microsoft.com/office/drawing/2014/main" id="{317920A7-B7C8-4A95-AC24-135C1CC898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53" b="6591"/>
          <a:stretch/>
        </p:blipFill>
        <p:spPr bwMode="auto">
          <a:xfrm>
            <a:off x="5092538" y="2420888"/>
            <a:ext cx="3665909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563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B3C3-9E95-465F-836D-54A22129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/>
              <a:t>Največje grožnje pri uporabi socialnih omrežij:</a:t>
            </a:r>
          </a:p>
          <a:p>
            <a:pPr lvl="0"/>
            <a:r>
              <a:rPr lang="sl-SI" dirty="0"/>
              <a:t>Kraja identitete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tatovi pridobijo dostop do uporabnikovega računa ali ga ponaredijo in </a:t>
            </a:r>
            <a:r>
              <a:rPr lang="sl-SI" dirty="0" smtClean="0"/>
              <a:t>uporabljajo </a:t>
            </a:r>
            <a:r>
              <a:rPr lang="sl-SI" dirty="0"/>
              <a:t>to 'identiteto' za svoje posle (pridobitev denarja, izkoriščanje itd.),</a:t>
            </a:r>
          </a:p>
          <a:p>
            <a:pPr lvl="0"/>
            <a:r>
              <a:rPr lang="sl-SI" dirty="0"/>
              <a:t>vdor v računalnik oz. </a:t>
            </a:r>
            <a:r>
              <a:rPr lang="sl-SI" dirty="0" smtClean="0"/>
              <a:t>v račun uporabnika</a:t>
            </a:r>
            <a:r>
              <a:rPr lang="sl-SI" dirty="0" smtClean="0">
                <a:sym typeface="Wingdings" panose="05000000000000000000" pitchFamily="2" charset="2"/>
              </a:rPr>
              <a:t></a:t>
            </a:r>
            <a:r>
              <a:rPr lang="sl-SI" dirty="0" smtClean="0"/>
              <a:t> </a:t>
            </a:r>
            <a:r>
              <a:rPr lang="sl-SI" dirty="0"/>
              <a:t>z vdorom </a:t>
            </a:r>
            <a:r>
              <a:rPr lang="sl-SI" dirty="0" smtClean="0"/>
              <a:t>lahko pridobijo </a:t>
            </a:r>
            <a:r>
              <a:rPr lang="sl-SI" dirty="0"/>
              <a:t>njegove osebne podatke, </a:t>
            </a:r>
            <a:r>
              <a:rPr lang="sl-SI" dirty="0" smtClean="0"/>
              <a:t>dostop </a:t>
            </a:r>
            <a:r>
              <a:rPr lang="sl-SI" dirty="0"/>
              <a:t>do drugih računov ali </a:t>
            </a:r>
            <a:r>
              <a:rPr lang="sl-SI" dirty="0" smtClean="0"/>
              <a:t>celo drugih računalnikov</a:t>
            </a:r>
            <a:endParaRPr lang="sl-SI" dirty="0"/>
          </a:p>
        </p:txBody>
      </p:sp>
      <p:pic>
        <p:nvPicPr>
          <p:cNvPr id="4" name="Slika 15">
            <a:extLst>
              <a:ext uri="{FF2B5EF4-FFF2-40B4-BE49-F238E27FC236}">
                <a16:creationId xmlns:a16="http://schemas.microsoft.com/office/drawing/2014/main" id="{D0AB6505-9B7B-4F46-B563-90C133241D2A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98" b="89420" l="6497" r="93503">
                        <a14:foregroundMark x1="32483" y1="58020" x2="10209" y2="51195"/>
                        <a14:foregroundMark x1="10209" y1="51195" x2="19722" y2="47782"/>
                        <a14:foregroundMark x1="19722" y1="47782" x2="29466" y2="50171"/>
                        <a14:foregroundMark x1="29466" y1="50171" x2="26914" y2="31741"/>
                        <a14:foregroundMark x1="12761" y1="41980" x2="6961" y2="49147"/>
                        <a14:foregroundMark x1="6961" y1="49147" x2="6497" y2="60751"/>
                        <a14:foregroundMark x1="6497" y1="60751" x2="12529" y2="62116"/>
                        <a14:foregroundMark x1="70534" y1="39590" x2="62645" y2="40956"/>
                        <a14:foregroundMark x1="62645" y1="40956" x2="61949" y2="51877"/>
                        <a14:foregroundMark x1="61949" y1="51877" x2="68910" y2="60410"/>
                        <a14:foregroundMark x1="68910" y1="60410" x2="70766" y2="73720"/>
                        <a14:foregroundMark x1="70766" y1="73720" x2="73086" y2="61433"/>
                        <a14:foregroundMark x1="73086" y1="61433" x2="82135" y2="56314"/>
                        <a14:foregroundMark x1="82135" y1="56314" x2="90487" y2="57338"/>
                        <a14:foregroundMark x1="90487" y1="57338" x2="91183" y2="44027"/>
                        <a14:foregroundMark x1="91183" y1="44027" x2="82831" y2="39590"/>
                        <a14:foregroundMark x1="82831" y1="39590" x2="74246" y2="42662"/>
                        <a14:foregroundMark x1="74246" y1="42662" x2="70302" y2="38908"/>
                        <a14:foregroundMark x1="93503" y1="37201" x2="93503" y2="4368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711750"/>
            <a:ext cx="3106688" cy="2146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913563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3B3C3-9E95-465F-836D-54A22129B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5145435"/>
          </a:xfrm>
        </p:spPr>
        <p:txBody>
          <a:bodyPr>
            <a:normAutofit/>
          </a:bodyPr>
          <a:lstStyle/>
          <a:p>
            <a:pPr lvl="0"/>
            <a:r>
              <a:rPr lang="sl-SI" dirty="0"/>
              <a:t>prepogosta in prevelika objava informacij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ko </a:t>
            </a:r>
            <a:r>
              <a:rPr lang="sl-SI" dirty="0" smtClean="0"/>
              <a:t>je enkrat na internetu, ni več poti nazaj, </a:t>
            </a:r>
            <a:r>
              <a:rPr lang="sl-SI" dirty="0"/>
              <a:t>četudi jih kasneje zbrišemo,</a:t>
            </a:r>
          </a:p>
          <a:p>
            <a:pPr lvl="0"/>
            <a:r>
              <a:rPr lang="sl-SI" dirty="0"/>
              <a:t>obveščanje o lokaciji, potovanjih in ostalih ranljivih podatkih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v kolikor objavljamo take podatke na socialnih omrežjih jih lahko nepridipravi izkoristijo za svoje namene, mi pa smo oškodovani.</a:t>
            </a:r>
          </a:p>
        </p:txBody>
      </p:sp>
      <p:pic>
        <p:nvPicPr>
          <p:cNvPr id="2052" name="Picture 4" descr="Image result for social network">
            <a:extLst>
              <a:ext uri="{FF2B5EF4-FFF2-40B4-BE49-F238E27FC236}">
                <a16:creationId xmlns:a16="http://schemas.microsoft.com/office/drawing/2014/main" id="{C5C57255-B67D-4092-AB69-27E05A1AB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04" b="89216" l="2957" r="96488">
                        <a14:foregroundMark x1="32532" y1="54248" x2="35120" y2="45425"/>
                        <a14:foregroundMark x1="35120" y1="45425" x2="31423" y2="53595"/>
                        <a14:foregroundMark x1="31423" y1="53595" x2="32532" y2="55556"/>
                        <a14:foregroundMark x1="49908" y1="43137" x2="48799" y2="59150"/>
                        <a14:foregroundMark x1="80776" y1="50980" x2="85213" y2="50980"/>
                        <a14:foregroundMark x1="88909" y1="45098" x2="94455" y2="43464"/>
                        <a14:foregroundMark x1="94455" y1="43464" x2="94640" y2="52614"/>
                        <a14:foregroundMark x1="94640" y1="52614" x2="90018" y2="48693"/>
                        <a14:foregroundMark x1="90018" y1="48693" x2="92976" y2="51307"/>
                        <a14:foregroundMark x1="78743" y1="48366" x2="78928" y2="54575"/>
                        <a14:foregroundMark x1="67098" y1="44771" x2="64880" y2="53595"/>
                        <a14:foregroundMark x1="64880" y1="53595" x2="67098" y2="44444"/>
                        <a14:foregroundMark x1="67098" y1="44444" x2="66913" y2="43137"/>
                        <a14:foregroundMark x1="63401" y1="44118" x2="63956" y2="59804"/>
                        <a14:foregroundMark x1="21627" y1="55882" x2="20702" y2="44118"/>
                        <a14:foregroundMark x1="20702" y1="44118" x2="16081" y2="50000"/>
                        <a14:foregroundMark x1="16081" y1="50000" x2="19224" y2="53922"/>
                        <a14:foregroundMark x1="9612" y1="55229" x2="7024" y2="47059"/>
                        <a14:foregroundMark x1="7024" y1="47059" x2="9427" y2="48366"/>
                        <a14:foregroundMark x1="3142" y1="51961" x2="3142" y2="48693"/>
                        <a14:foregroundMark x1="96488" y1="48039" x2="96488" y2="51961"/>
                        <a14:backgroundMark x1="13863" y1="76797" x2="53420" y2="73529"/>
                        <a14:backgroundMark x1="53420" y1="73529" x2="84473" y2="80392"/>
                        <a14:backgroundMark x1="84473" y1="80392" x2="83364" y2="71242"/>
                        <a14:backgroundMark x1="83364" y1="71242" x2="67468" y2="69281"/>
                        <a14:backgroundMark x1="67468" y1="69281" x2="59335" y2="70915"/>
                        <a14:backgroundMark x1="59335" y1="70915" x2="20887" y2="6862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3068960"/>
            <a:ext cx="9293503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15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11CEE-2F0F-4767-AE42-81E93D535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3898776" cy="1143000"/>
          </a:xfrm>
        </p:spPr>
        <p:txBody>
          <a:bodyPr/>
          <a:lstStyle/>
          <a:p>
            <a:r>
              <a:rPr lang="sl-SI" b="1" dirty="0"/>
              <a:t>Prevencija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CA0FA-63CE-4CCB-AE9E-C4C909DFA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sl-SI" dirty="0"/>
              <a:t>m</a:t>
            </a:r>
            <a:r>
              <a:rPr lang="sl-SI" smtClean="0"/>
              <a:t>očno </a:t>
            </a:r>
            <a:r>
              <a:rPr lang="sl-SI" dirty="0"/>
              <a:t>geslo,</a:t>
            </a:r>
          </a:p>
          <a:p>
            <a:pPr lvl="0"/>
            <a:r>
              <a:rPr lang="sl-SI" dirty="0"/>
              <a:t>pazljivost pri pisanju statusov,</a:t>
            </a:r>
          </a:p>
          <a:p>
            <a:pPr lvl="0"/>
            <a:r>
              <a:rPr lang="sl-SI" dirty="0"/>
              <a:t>lokacija naj bo v objavah skrita ali splošna,</a:t>
            </a:r>
          </a:p>
          <a:p>
            <a:pPr lvl="0"/>
            <a:r>
              <a:rPr lang="sl-SI" dirty="0"/>
              <a:t>pazljivost pri pošiljanju in objavljanju fotografij,</a:t>
            </a:r>
          </a:p>
          <a:p>
            <a:pPr lvl="0"/>
            <a:r>
              <a:rPr lang="sl-SI" dirty="0"/>
              <a:t>uporaba najvišje stopnje varnosti, ki jo socialno omrežje ponuja,</a:t>
            </a:r>
          </a:p>
          <a:p>
            <a:pPr lvl="0"/>
            <a:r>
              <a:rPr lang="sl-SI" dirty="0"/>
              <a:t>pazljivost pri sprejemanju prošenj za prijateljstvo,</a:t>
            </a:r>
          </a:p>
          <a:p>
            <a:pPr lvl="0"/>
            <a:r>
              <a:rPr lang="sl-SI" dirty="0"/>
              <a:t>pazljivost pri klikanju na neznane povezave ali povezave z neznanim virom </a:t>
            </a:r>
            <a:r>
              <a:rPr lang="sl-SI" dirty="0">
                <a:sym typeface="Wingdings" panose="05000000000000000000" pitchFamily="2" charset="2"/>
              </a:rPr>
              <a:t></a:t>
            </a:r>
            <a:r>
              <a:rPr lang="sl-SI" dirty="0"/>
              <a:t> pred klikom na povezavo poglej URL spletne strani (ko lebdimo nad povezavo se nam v spodnjem kotu brskalnika pokaže dejanski naslov spletne strani) </a:t>
            </a:r>
          </a:p>
        </p:txBody>
      </p:sp>
      <p:pic>
        <p:nvPicPr>
          <p:cNvPr id="3074" name="Picture 2" descr="Image result for social network prevention">
            <a:extLst>
              <a:ext uri="{FF2B5EF4-FFF2-40B4-BE49-F238E27FC236}">
                <a16:creationId xmlns:a16="http://schemas.microsoft.com/office/drawing/2014/main" id="{5A3300D5-1867-474A-88D2-E325CC6972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1201" y="280239"/>
            <a:ext cx="2589976" cy="1780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00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10" descr="fakulteta-za-varnostne-vede-fvv-ljubljana.jpg">
            <a:extLst>
              <a:ext uri="{FF2B5EF4-FFF2-40B4-BE49-F238E27FC236}">
                <a16:creationId xmlns:a16="http://schemas.microsoft.com/office/drawing/2014/main" id="{03CECA2D-4B7A-4560-89A0-D4E26F709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9895" y="1137170"/>
            <a:ext cx="2150755" cy="1271728"/>
          </a:xfrm>
          <a:prstGeom prst="rect">
            <a:avLst/>
          </a:prstGeom>
        </p:spPr>
      </p:pic>
      <p:pic>
        <p:nvPicPr>
          <p:cNvPr id="4" name="Slika 9" descr="skladi.png">
            <a:extLst>
              <a:ext uri="{FF2B5EF4-FFF2-40B4-BE49-F238E27FC236}">
                <a16:creationId xmlns:a16="http://schemas.microsoft.com/office/drawing/2014/main" id="{672C4B3A-7C8F-4A78-8CF2-0DE6FDC08F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810" y="5180608"/>
            <a:ext cx="1629344" cy="669002"/>
          </a:xfrm>
          <a:prstGeom prst="rect">
            <a:avLst/>
          </a:prstGeom>
        </p:spPr>
      </p:pic>
      <p:pic>
        <p:nvPicPr>
          <p:cNvPr id="5" name="Slika 11" descr="Logo_EKP_socialni_sklad_SLO_slogan.jpg">
            <a:extLst>
              <a:ext uri="{FF2B5EF4-FFF2-40B4-BE49-F238E27FC236}">
                <a16:creationId xmlns:a16="http://schemas.microsoft.com/office/drawing/2014/main" id="{235241AD-6B4F-478F-87BD-D473F4B27991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213" t="15772" r="7115" b="20575"/>
          <a:stretch/>
        </p:blipFill>
        <p:spPr bwMode="auto">
          <a:xfrm>
            <a:off x="3630301" y="5174990"/>
            <a:ext cx="1692905" cy="6802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Slika 12" descr="MIZS_slo.jpg">
            <a:extLst>
              <a:ext uri="{FF2B5EF4-FFF2-40B4-BE49-F238E27FC236}">
                <a16:creationId xmlns:a16="http://schemas.microsoft.com/office/drawing/2014/main" id="{33A7E261-81B1-46AB-82DB-0A7842EA9D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5355" y="5365029"/>
            <a:ext cx="1819836" cy="30015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AECEA3-2E2F-4E6A-91C1-FA098FC47B67}"/>
              </a:ext>
            </a:extLst>
          </p:cNvPr>
          <p:cNvSpPr txBox="1"/>
          <p:nvPr/>
        </p:nvSpPr>
        <p:spPr>
          <a:xfrm>
            <a:off x="606825" y="1319116"/>
            <a:ext cx="5955413" cy="35086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Študentski inovativni projekti za družbeno korist 2016 – 2018</a:t>
            </a:r>
          </a:p>
          <a:p>
            <a:endParaRPr lang="sl-SI" sz="1350" dirty="0"/>
          </a:p>
          <a:p>
            <a:r>
              <a:rPr lang="sl-SI" sz="2400" b="1" dirty="0"/>
              <a:t>PSIVIM</a:t>
            </a:r>
          </a:p>
          <a:p>
            <a:r>
              <a:rPr lang="sl-SI" sz="1500" dirty="0"/>
              <a:t>Priporočilni sistem za informacijsko-varnostno izobraževanje mladostnikov</a:t>
            </a:r>
          </a:p>
          <a:p>
            <a:endParaRPr lang="sl-SI" sz="1350" dirty="0"/>
          </a:p>
          <a:p>
            <a:r>
              <a:rPr lang="sl-SI" sz="1050" dirty="0">
                <a:solidFill>
                  <a:schemeClr val="bg1">
                    <a:lumMod val="50000"/>
                  </a:schemeClr>
                </a:solidFill>
              </a:rPr>
              <a:t>Študenti			Mentorji</a:t>
            </a:r>
          </a:p>
          <a:p>
            <a:r>
              <a:rPr lang="sl-SI" sz="1350" dirty="0"/>
              <a:t>Nika Berčič		</a:t>
            </a:r>
            <a:r>
              <a:rPr lang="sl-SI" sz="1350" dirty="0" smtClean="0"/>
              <a:t>	dr</a:t>
            </a:r>
            <a:r>
              <a:rPr lang="sl-SI" sz="1350" dirty="0"/>
              <a:t>. Igor Bernik</a:t>
            </a:r>
          </a:p>
          <a:p>
            <a:r>
              <a:rPr lang="sl-SI" sz="1350" dirty="0"/>
              <a:t>Domen Hribar		dr. Blaž Markelj</a:t>
            </a:r>
          </a:p>
          <a:p>
            <a:r>
              <a:rPr lang="sl-SI" sz="1350" dirty="0"/>
              <a:t>Lara Klemenc		dr. Simon Vrhovec</a:t>
            </a:r>
          </a:p>
          <a:p>
            <a:r>
              <a:rPr lang="sl-SI" sz="1350" dirty="0" err="1"/>
              <a:t>Enja</a:t>
            </a:r>
            <a:r>
              <a:rPr lang="sl-SI" sz="1350" dirty="0"/>
              <a:t> Kokalj	</a:t>
            </a:r>
            <a:r>
              <a:rPr lang="sl-SI" sz="1350"/>
              <a:t>	</a:t>
            </a:r>
            <a:r>
              <a:rPr lang="sl-SI" sz="1350" smtClean="0"/>
              <a:t>	dr</a:t>
            </a:r>
            <a:r>
              <a:rPr lang="sl-SI" sz="1350" dirty="0"/>
              <a:t>. Uroš Ocepek</a:t>
            </a:r>
          </a:p>
          <a:p>
            <a:r>
              <a:rPr lang="sl-SI" sz="1350" dirty="0"/>
              <a:t>Iza Kokoravec</a:t>
            </a:r>
          </a:p>
          <a:p>
            <a:r>
              <a:rPr lang="sl-SI" sz="1350" dirty="0"/>
              <a:t>Suzana Kužnik</a:t>
            </a:r>
          </a:p>
          <a:p>
            <a:r>
              <a:rPr lang="sl-SI" sz="1350" dirty="0"/>
              <a:t>Ida Majerle</a:t>
            </a:r>
          </a:p>
          <a:p>
            <a:r>
              <a:rPr lang="sl-SI" sz="1350" dirty="0"/>
              <a:t>Aleš Ravnikar</a:t>
            </a:r>
          </a:p>
          <a:p>
            <a:r>
              <a:rPr lang="sl-SI" sz="1350" dirty="0"/>
              <a:t>David Sluga</a:t>
            </a:r>
          </a:p>
          <a:p>
            <a:r>
              <a:rPr lang="sl-SI" sz="1350" dirty="0"/>
              <a:t>Sara Tomše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16AA3D-9A82-412F-8DF4-F18B1DEB596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3272" y="2571750"/>
            <a:ext cx="1524000" cy="77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231</Words>
  <Application>Microsoft Office PowerPoint</Application>
  <PresentationFormat>Diaprojekcija na zaslonu (4:3)</PresentationFormat>
  <Paragraphs>31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Officeova tema</vt:lpstr>
      <vt:lpstr>Varna raba socialnih omrežij</vt:lpstr>
      <vt:lpstr>PowerPointova predstavitev</vt:lpstr>
      <vt:lpstr>PowerPointova predstavitev</vt:lpstr>
      <vt:lpstr>Prevencija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Preprečevanje napadov na socialna omrežja</dc:title>
  <dc:creator>David Sluga</dc:creator>
  <cp:lastModifiedBy>Miha</cp:lastModifiedBy>
  <cp:revision>12</cp:revision>
  <dcterms:modified xsi:type="dcterms:W3CDTF">2017-09-24T20:50:46Z</dcterms:modified>
</cp:coreProperties>
</file>