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8"/>
  </p:notesMasterIdLst>
  <p:handoutMasterIdLst>
    <p:handoutMasterId r:id="rId9"/>
  </p:handoutMasterIdLst>
  <p:sldIdLst>
    <p:sldId id="261" r:id="rId3"/>
    <p:sldId id="257" r:id="rId4"/>
    <p:sldId id="263" r:id="rId5"/>
    <p:sldId id="262" r:id="rId6"/>
    <p:sldId id="264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69012ECD-51FC-41F1-AA8D-1B2483CD663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5" y="41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7" d="100"/>
          <a:sy n="57" d="100"/>
        </p:scale>
        <p:origin x="1362" y="4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 dirty="0"/>
          </a:p>
        </p:txBody>
      </p:sp>
      <p:sp>
        <p:nvSpPr>
          <p:cNvPr id="3" name="Ograda datum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041DB8-B66F-4DC8-A96E-33677E0F90FF}" type="datetimeFigureOut">
              <a:rPr lang="sl-SI" smtClean="0"/>
              <a:t>24. 09. 2017</a:t>
            </a:fld>
            <a:endParaRPr lang="sl-SI" dirty="0"/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 dirty="0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04A0D4-B89B-4ADD-AF9E-38636B40EE4E}" type="slidenum">
              <a:rPr lang="sl-SI" smtClean="0"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2473891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 dirty="0"/>
          </a:p>
        </p:txBody>
      </p:sp>
      <p:sp>
        <p:nvSpPr>
          <p:cNvPr id="3" name="Ograda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B49C4A-65AC-492D-9701-81B46C3AD0E4}" type="datetimeFigureOut">
              <a:rPr lang="sl-SI" smtClean="0"/>
              <a:t>24. 09. 2017</a:t>
            </a:fld>
            <a:endParaRPr lang="sl-SI" dirty="0"/>
          </a:p>
        </p:txBody>
      </p:sp>
      <p:sp>
        <p:nvSpPr>
          <p:cNvPr id="4" name="Ograd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 dirty="0"/>
          </a:p>
        </p:txBody>
      </p:sp>
      <p:sp>
        <p:nvSpPr>
          <p:cNvPr id="5" name="Ograda opomb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 dirty="0" smtClean="0"/>
              <a:t>Uredite sloge besedila matrice</a:t>
            </a:r>
          </a:p>
          <a:p>
            <a:pPr lvl="1"/>
            <a:r>
              <a:rPr lang="sl-SI" dirty="0" smtClean="0"/>
              <a:t>Druga raven</a:t>
            </a:r>
          </a:p>
          <a:p>
            <a:pPr lvl="2"/>
            <a:r>
              <a:rPr lang="sl-SI" dirty="0" smtClean="0"/>
              <a:t>Tretja raven</a:t>
            </a:r>
          </a:p>
          <a:p>
            <a:pPr lvl="3"/>
            <a:r>
              <a:rPr lang="sl-SI" dirty="0" smtClean="0"/>
              <a:t>Četrta raven</a:t>
            </a:r>
          </a:p>
          <a:p>
            <a:pPr lvl="4"/>
            <a:r>
              <a:rPr lang="sl-SI" dirty="0" smtClean="0"/>
              <a:t>Peta raven</a:t>
            </a:r>
            <a:endParaRPr lang="sl-SI" dirty="0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 dirty="0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869989-EB00-4EE7-BCB5-25BDC5BB29F8}" type="slidenum">
              <a:rPr lang="sl-SI" smtClean="0"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1936361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914400">
              <a:buNone/>
            </a:pPr>
            <a:fld id="{82869989-EB00-4EE7-BCB5-25BDC5BB29F8}" type="slidenum">
              <a:rPr lang="en-US" sz="1200" b="0" i="0">
                <a:latin typeface="Arial"/>
                <a:ea typeface="+mn-ea"/>
                <a:cs typeface="+mn-cs"/>
              </a:rPr>
              <a:t>2</a:t>
            </a:fld>
            <a:endParaRPr lang="en-US" sz="1200" b="0" i="0"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03039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Skupina 4"/>
          <p:cNvGrpSpPr/>
          <p:nvPr userDrawn="1"/>
        </p:nvGrpSpPr>
        <p:grpSpPr bwMode="hidden">
          <a:xfrm>
            <a:off x="-1" y="0"/>
            <a:ext cx="12192002" cy="6858000"/>
            <a:chOff x="-1" y="0"/>
            <a:chExt cx="12192002" cy="6858000"/>
          </a:xfrm>
        </p:grpSpPr>
        <p:cxnSp>
          <p:nvCxnSpPr>
            <p:cNvPr id="6" name="Raven povezovalnik 5"/>
            <p:cNvCxnSpPr/>
            <p:nvPr/>
          </p:nvCxnSpPr>
          <p:spPr bwMode="hidden">
            <a:xfrm>
              <a:off x="610194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Raven povezovalnik 6"/>
            <p:cNvCxnSpPr/>
            <p:nvPr/>
          </p:nvCxnSpPr>
          <p:spPr bwMode="hidden">
            <a:xfrm>
              <a:off x="1829332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Raven povezovalnik 8"/>
            <p:cNvCxnSpPr/>
            <p:nvPr/>
          </p:nvCxnSpPr>
          <p:spPr bwMode="hidden">
            <a:xfrm>
              <a:off x="304847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Raven povezovalnik 9"/>
            <p:cNvCxnSpPr/>
            <p:nvPr/>
          </p:nvCxnSpPr>
          <p:spPr bwMode="hidden">
            <a:xfrm>
              <a:off x="4267608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Raven povezovalnik 10"/>
            <p:cNvCxnSpPr/>
            <p:nvPr/>
          </p:nvCxnSpPr>
          <p:spPr bwMode="hidden">
            <a:xfrm>
              <a:off x="5486746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Raven povezovalnik 11"/>
            <p:cNvCxnSpPr/>
            <p:nvPr/>
          </p:nvCxnSpPr>
          <p:spPr bwMode="hidden">
            <a:xfrm>
              <a:off x="6705884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Raven povezovalnik 12"/>
            <p:cNvCxnSpPr/>
            <p:nvPr/>
          </p:nvCxnSpPr>
          <p:spPr bwMode="hidden">
            <a:xfrm>
              <a:off x="7925022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Raven povezovalnik 13"/>
            <p:cNvCxnSpPr/>
            <p:nvPr/>
          </p:nvCxnSpPr>
          <p:spPr bwMode="hidden">
            <a:xfrm>
              <a:off x="914416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Raven povezovalnik 14"/>
            <p:cNvCxnSpPr/>
            <p:nvPr/>
          </p:nvCxnSpPr>
          <p:spPr bwMode="hidden">
            <a:xfrm>
              <a:off x="10363298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Raven povezovalnik 15"/>
            <p:cNvCxnSpPr/>
            <p:nvPr/>
          </p:nvCxnSpPr>
          <p:spPr bwMode="hidden">
            <a:xfrm>
              <a:off x="11582436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Raven povezovalnik 16"/>
            <p:cNvCxnSpPr/>
            <p:nvPr/>
          </p:nvCxnSpPr>
          <p:spPr bwMode="hidden">
            <a:xfrm>
              <a:off x="2819" y="386485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Raven povezovalnik 17"/>
            <p:cNvCxnSpPr/>
            <p:nvPr/>
          </p:nvCxnSpPr>
          <p:spPr bwMode="hidden">
            <a:xfrm>
              <a:off x="2819" y="1611181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Raven povezovalnik 18"/>
            <p:cNvCxnSpPr/>
            <p:nvPr/>
          </p:nvCxnSpPr>
          <p:spPr bwMode="hidden">
            <a:xfrm>
              <a:off x="2819" y="2835877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Raven povezovalnik 19"/>
            <p:cNvCxnSpPr/>
            <p:nvPr/>
          </p:nvCxnSpPr>
          <p:spPr bwMode="hidden">
            <a:xfrm>
              <a:off x="2819" y="4060573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Raven povezovalnik 20"/>
            <p:cNvCxnSpPr/>
            <p:nvPr/>
          </p:nvCxnSpPr>
          <p:spPr bwMode="hidden">
            <a:xfrm>
              <a:off x="2819" y="5285269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Raven povezovalnik 21"/>
            <p:cNvCxnSpPr/>
            <p:nvPr/>
          </p:nvCxnSpPr>
          <p:spPr bwMode="hidden">
            <a:xfrm>
              <a:off x="2819" y="6509965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3" name="Skupina 22"/>
            <p:cNvGrpSpPr/>
            <p:nvPr userDrawn="1"/>
          </p:nvGrpSpPr>
          <p:grpSpPr bwMode="hidden">
            <a:xfrm>
              <a:off x="-1" y="0"/>
              <a:ext cx="12192001" cy="6858000"/>
              <a:chOff x="-1" y="0"/>
              <a:chExt cx="12192001" cy="6858000"/>
            </a:xfrm>
          </p:grpSpPr>
          <p:cxnSp>
            <p:nvCxnSpPr>
              <p:cNvPr id="41" name="Raven povezovalnik 40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Raven povezovalnik 41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Raven povezovalnik 42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Raven povezovalnik 43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Raven povezovalnik 44"/>
              <p:cNvCxnSpPr/>
              <p:nvPr/>
            </p:nvCxnSpPr>
            <p:spPr bwMode="hidden">
              <a:xfrm>
                <a:off x="510650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6" name="Skupina 45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52" name="Raven povezovalnik 51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Raven povezovalnik 52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Raven povezovalnik 53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Raven povezovalnik 54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Raven povezovalnik 55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7" name="Raven povezovalnik 46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Raven povezovalnik 47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Raven povezovalnik 48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Raven povezovalnik 49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Raven povezovalnik 50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4" name="Skupina 23"/>
            <p:cNvGrpSpPr/>
            <p:nvPr userDrawn="1"/>
          </p:nvGrpSpPr>
          <p:grpSpPr bwMode="hidden">
            <a:xfrm flipH="1">
              <a:off x="0" y="0"/>
              <a:ext cx="12192001" cy="6858000"/>
              <a:chOff x="-1" y="0"/>
              <a:chExt cx="12192001" cy="6858000"/>
            </a:xfrm>
          </p:grpSpPr>
          <p:cxnSp>
            <p:nvCxnSpPr>
              <p:cNvPr id="25" name="Raven povezovalnik 24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Raven povezovalnik 25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Raven povezovalnik 26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Raven povezovalnik 27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Raven povezovalnik 28"/>
              <p:cNvCxnSpPr/>
              <p:nvPr/>
            </p:nvCxnSpPr>
            <p:spPr bwMode="hidden">
              <a:xfrm>
                <a:off x="5150644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0" name="Skupina 29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36" name="Raven povezovalnik 35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Raven povezovalnik 36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Raven povezovalnik 37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Raven povezovalnik 38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Raven povezovalnik 39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1" name="Raven povezovalnik 30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Raven povezovalnik 31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Raven povezovalnik 32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Raven povezovalnik 33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Raven povezovalnik 34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293845" y="1909346"/>
            <a:ext cx="9604310" cy="3383280"/>
          </a:xfrm>
        </p:spPr>
        <p:txBody>
          <a:bodyPr anchor="b">
            <a:normAutofit/>
          </a:bodyPr>
          <a:lstStyle>
            <a:lvl1pPr algn="l">
              <a:lnSpc>
                <a:spcPct val="76000"/>
              </a:lnSpc>
              <a:defRPr sz="8000" cap="none" baseline="0">
                <a:solidFill>
                  <a:schemeClr val="tx1"/>
                </a:solidFill>
              </a:defRPr>
            </a:lvl1pPr>
          </a:lstStyle>
          <a:p>
            <a:r>
              <a:rPr lang="sl-SI" smtClean="0"/>
              <a:t>Uredite slog naslova matrice</a:t>
            </a:r>
            <a:endParaRPr lang="sl-SI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293845" y="5432564"/>
            <a:ext cx="9604310" cy="4572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000" b="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 smtClean="0"/>
              <a:t>Uredite slog podnaslova matrice</a:t>
            </a:r>
            <a:endParaRPr lang="sl-SI" dirty="0"/>
          </a:p>
        </p:txBody>
      </p:sp>
      <p:cxnSp>
        <p:nvCxnSpPr>
          <p:cNvPr id="58" name="Raven povezovalnik 57"/>
          <p:cNvCxnSpPr/>
          <p:nvPr userDrawn="1"/>
        </p:nvCxnSpPr>
        <p:spPr>
          <a:xfrm>
            <a:off x="1295400" y="5294175"/>
            <a:ext cx="960120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8862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 dirty="0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 dirty="0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A29A4-78C8-47AB-BA06-22CB45938951}" type="datetime1">
              <a:rPr lang="sl-SI" smtClean="0"/>
              <a:t>24. 09. 2017</a:t>
            </a:fld>
            <a:endParaRPr lang="sl-SI" dirty="0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sl-SI" smtClean="0"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477154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9209314" y="489856"/>
            <a:ext cx="1687286" cy="5301343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sl-SI" dirty="0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1295399" y="489856"/>
            <a:ext cx="7587344" cy="5301343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 dirty="0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D4ACF-2D82-46F2-A8E9-23963AA34E86}" type="datetime1">
              <a:rPr lang="sl-SI" smtClean="0"/>
              <a:t>24. 09. 2017</a:t>
            </a:fld>
            <a:endParaRPr lang="sl-SI" dirty="0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sl-SI" smtClean="0"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524635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 dirty="0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74B5B-21A0-4192-BF4C-38187F1A68D8}" type="datetime1">
              <a:rPr lang="sl-SI" smtClean="0"/>
              <a:t>24. 09. 2017</a:t>
            </a:fld>
            <a:endParaRPr lang="sl-SI" dirty="0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sl-SI" smtClean="0"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112444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Glava odseka">
    <p:bg>
      <p:bgPr>
        <a:gradFill flip="none" rotWithShape="1">
          <a:gsLst>
            <a:gs pos="0">
              <a:schemeClr val="accent1"/>
            </a:gs>
            <a:gs pos="97000">
              <a:schemeClr val="accent1">
                <a:lumMod val="8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Skupina 6"/>
          <p:cNvGrpSpPr/>
          <p:nvPr userDrawn="1"/>
        </p:nvGrpSpPr>
        <p:grpSpPr bwMode="hidden">
          <a:xfrm>
            <a:off x="-1" y="0"/>
            <a:ext cx="12192002" cy="6858000"/>
            <a:chOff x="-1" y="0"/>
            <a:chExt cx="12192002" cy="6858000"/>
          </a:xfrm>
        </p:grpSpPr>
        <p:cxnSp>
          <p:nvCxnSpPr>
            <p:cNvPr id="8" name="Raven povezovalnik 7"/>
            <p:cNvCxnSpPr/>
            <p:nvPr/>
          </p:nvCxnSpPr>
          <p:spPr bwMode="hidden">
            <a:xfrm>
              <a:off x="610194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Raven povezovalnik 8"/>
            <p:cNvCxnSpPr/>
            <p:nvPr/>
          </p:nvCxnSpPr>
          <p:spPr bwMode="hidden">
            <a:xfrm>
              <a:off x="1829332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Raven povezovalnik 9"/>
            <p:cNvCxnSpPr/>
            <p:nvPr/>
          </p:nvCxnSpPr>
          <p:spPr bwMode="hidden">
            <a:xfrm>
              <a:off x="304847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Raven povezovalnik 10"/>
            <p:cNvCxnSpPr/>
            <p:nvPr/>
          </p:nvCxnSpPr>
          <p:spPr bwMode="hidden">
            <a:xfrm>
              <a:off x="4267608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Raven povezovalnik 11"/>
            <p:cNvCxnSpPr/>
            <p:nvPr/>
          </p:nvCxnSpPr>
          <p:spPr bwMode="hidden">
            <a:xfrm>
              <a:off x="5486746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Raven povezovalnik 12"/>
            <p:cNvCxnSpPr/>
            <p:nvPr/>
          </p:nvCxnSpPr>
          <p:spPr bwMode="hidden">
            <a:xfrm>
              <a:off x="6705884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Raven povezovalnik 13"/>
            <p:cNvCxnSpPr/>
            <p:nvPr/>
          </p:nvCxnSpPr>
          <p:spPr bwMode="hidden">
            <a:xfrm>
              <a:off x="7925022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Raven povezovalnik 14"/>
            <p:cNvCxnSpPr/>
            <p:nvPr/>
          </p:nvCxnSpPr>
          <p:spPr bwMode="hidden">
            <a:xfrm>
              <a:off x="914416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Raven povezovalnik 15"/>
            <p:cNvCxnSpPr/>
            <p:nvPr/>
          </p:nvCxnSpPr>
          <p:spPr bwMode="hidden">
            <a:xfrm>
              <a:off x="10363298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Raven povezovalnik 16"/>
            <p:cNvCxnSpPr/>
            <p:nvPr/>
          </p:nvCxnSpPr>
          <p:spPr bwMode="hidden">
            <a:xfrm>
              <a:off x="11582436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Raven povezovalnik 17"/>
            <p:cNvCxnSpPr/>
            <p:nvPr/>
          </p:nvCxnSpPr>
          <p:spPr bwMode="hidden">
            <a:xfrm>
              <a:off x="2819" y="386485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Raven povezovalnik 18"/>
            <p:cNvCxnSpPr/>
            <p:nvPr/>
          </p:nvCxnSpPr>
          <p:spPr bwMode="hidden">
            <a:xfrm>
              <a:off x="2819" y="1611181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Raven povezovalnik 19"/>
            <p:cNvCxnSpPr/>
            <p:nvPr/>
          </p:nvCxnSpPr>
          <p:spPr bwMode="hidden">
            <a:xfrm>
              <a:off x="2819" y="2835877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Raven povezovalnik 20"/>
            <p:cNvCxnSpPr/>
            <p:nvPr/>
          </p:nvCxnSpPr>
          <p:spPr bwMode="hidden">
            <a:xfrm>
              <a:off x="2819" y="4060573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Raven povezovalnik 21"/>
            <p:cNvCxnSpPr/>
            <p:nvPr/>
          </p:nvCxnSpPr>
          <p:spPr bwMode="hidden">
            <a:xfrm>
              <a:off x="2819" y="5285269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Raven povezovalnik 22"/>
            <p:cNvCxnSpPr/>
            <p:nvPr/>
          </p:nvCxnSpPr>
          <p:spPr bwMode="hidden">
            <a:xfrm>
              <a:off x="2819" y="6509965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4" name="Skupina 23"/>
            <p:cNvGrpSpPr/>
            <p:nvPr userDrawn="1"/>
          </p:nvGrpSpPr>
          <p:grpSpPr bwMode="hidden">
            <a:xfrm>
              <a:off x="-1" y="0"/>
              <a:ext cx="12192001" cy="6858000"/>
              <a:chOff x="-1" y="0"/>
              <a:chExt cx="12192001" cy="6858000"/>
            </a:xfrm>
          </p:grpSpPr>
          <p:cxnSp>
            <p:nvCxnSpPr>
              <p:cNvPr id="42" name="Raven povezovalnik 41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Raven povezovalnik 42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Raven povezovalnik 43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Raven povezovalnik 44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Raven povezovalnik 45"/>
              <p:cNvCxnSpPr/>
              <p:nvPr/>
            </p:nvCxnSpPr>
            <p:spPr bwMode="hidden">
              <a:xfrm>
                <a:off x="510650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7" name="Skupina 46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53" name="Raven povezovalnik 52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Raven povezovalnik 53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Raven povezovalnik 54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Raven povezovalnik 55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Raven povezovalnik 56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8" name="Raven povezovalnik 47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Raven povezovalnik 48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Raven povezovalnik 49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Raven povezovalnik 50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Raven povezovalnik 51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5" name="Skupina 24"/>
            <p:cNvGrpSpPr/>
            <p:nvPr userDrawn="1"/>
          </p:nvGrpSpPr>
          <p:grpSpPr bwMode="hidden">
            <a:xfrm flipH="1">
              <a:off x="0" y="0"/>
              <a:ext cx="12192001" cy="6858000"/>
              <a:chOff x="-1" y="0"/>
              <a:chExt cx="12192001" cy="6858000"/>
            </a:xfrm>
          </p:grpSpPr>
          <p:cxnSp>
            <p:nvCxnSpPr>
              <p:cNvPr id="26" name="Raven povezovalnik 25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Raven povezovalnik 26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Raven povezovalnik 27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Raven povezovalnik 28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Raven povezovalnik 29"/>
              <p:cNvCxnSpPr/>
              <p:nvPr/>
            </p:nvCxnSpPr>
            <p:spPr bwMode="hidden">
              <a:xfrm>
                <a:off x="515064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1" name="Skupina 30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37" name="Raven povezovalnik 36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Raven povezovalnik 37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Raven povezovalnik 38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Raven povezovalnik 39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Raven povezovalnik 40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2" name="Raven povezovalnik 31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Raven povezovalnik 32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Raven povezovalnik 33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Raven povezovalnik 34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Raven povezovalnik 35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295400" y="2541573"/>
            <a:ext cx="9601200" cy="2743200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6000" cap="none" baseline="0">
                <a:solidFill>
                  <a:schemeClr val="tx1"/>
                </a:solidFill>
              </a:defRPr>
            </a:lvl1pPr>
          </a:lstStyle>
          <a:p>
            <a:r>
              <a:rPr lang="sl-SI" smtClean="0"/>
              <a:t>Uredite slog naslova matrice</a:t>
            </a:r>
            <a:endParaRPr lang="sl-SI" dirty="0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1295400" y="5431536"/>
            <a:ext cx="9601200" cy="4572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cxnSp>
        <p:nvCxnSpPr>
          <p:cNvPr id="58" name="Raven povezovalnik 57"/>
          <p:cNvCxnSpPr/>
          <p:nvPr userDrawn="1"/>
        </p:nvCxnSpPr>
        <p:spPr>
          <a:xfrm>
            <a:off x="1295400" y="5294175"/>
            <a:ext cx="96012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67780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1295400" y="1981199"/>
            <a:ext cx="4572000" cy="381000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 dirty="0"/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6324600" y="1981199"/>
            <a:ext cx="4572000" cy="381000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 dirty="0"/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5CF7C-B333-48E1-A4A6-83A3C8B73AC0}" type="datetime1">
              <a:rPr lang="sl-SI" smtClean="0"/>
              <a:t>24. 09. 2017</a:t>
            </a:fld>
            <a:endParaRPr lang="sl-SI" dirty="0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sl-SI" smtClean="0"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044567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 dirty="0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1295400" y="1818322"/>
            <a:ext cx="4572000" cy="64135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1295400" y="2503713"/>
            <a:ext cx="4572000" cy="328748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 dirty="0"/>
          </a:p>
        </p:txBody>
      </p:sp>
      <p:sp>
        <p:nvSpPr>
          <p:cNvPr id="5" name="Ograda besedila 4"/>
          <p:cNvSpPr>
            <a:spLocks noGrp="1"/>
          </p:cNvSpPr>
          <p:nvPr>
            <p:ph type="body" sz="quarter" idx="3"/>
          </p:nvPr>
        </p:nvSpPr>
        <p:spPr>
          <a:xfrm>
            <a:off x="6324600" y="1818322"/>
            <a:ext cx="4572000" cy="64135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6324600" y="2503713"/>
            <a:ext cx="4572000" cy="328748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 dirty="0"/>
          </a:p>
        </p:txBody>
      </p:sp>
      <p:sp>
        <p:nvSpPr>
          <p:cNvPr id="7" name="Ograd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20762-5CBF-4210-AB54-376B091119F8}" type="datetime1">
              <a:rPr lang="sl-SI" smtClean="0"/>
              <a:t>24. 09. 2017</a:t>
            </a:fld>
            <a:endParaRPr lang="sl-SI" dirty="0"/>
          </a:p>
        </p:txBody>
      </p:sp>
      <p:sp>
        <p:nvSpPr>
          <p:cNvPr id="8" name="Ograd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9" name="Ograd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sl-SI" smtClean="0"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397906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 dirty="0"/>
          </a:p>
        </p:txBody>
      </p:sp>
      <p:sp>
        <p:nvSpPr>
          <p:cNvPr id="3" name="Ograd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DB371-BF5F-4058-A212-1A908E4D2674}" type="datetime1">
              <a:rPr lang="sl-SI" smtClean="0"/>
              <a:t>24. 09. 2017</a:t>
            </a:fld>
            <a:endParaRPr lang="sl-SI" dirty="0"/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sl-SI" smtClean="0"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238976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1" name="Skupina 160"/>
          <p:cNvGrpSpPr/>
          <p:nvPr userDrawn="1"/>
        </p:nvGrpSpPr>
        <p:grpSpPr bwMode="hidden">
          <a:xfrm>
            <a:off x="-1" y="0"/>
            <a:ext cx="12192002" cy="6858000"/>
            <a:chOff x="-1" y="0"/>
            <a:chExt cx="12192002" cy="6858000"/>
          </a:xfrm>
        </p:grpSpPr>
        <p:cxnSp>
          <p:nvCxnSpPr>
            <p:cNvPr id="162" name="Raven povezovalnik 161"/>
            <p:cNvCxnSpPr/>
            <p:nvPr/>
          </p:nvCxnSpPr>
          <p:spPr bwMode="hidden">
            <a:xfrm>
              <a:off x="610194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Raven povezovalnik 162"/>
            <p:cNvCxnSpPr/>
            <p:nvPr/>
          </p:nvCxnSpPr>
          <p:spPr bwMode="hidden">
            <a:xfrm>
              <a:off x="1829332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Raven povezovalnik 163"/>
            <p:cNvCxnSpPr/>
            <p:nvPr/>
          </p:nvCxnSpPr>
          <p:spPr bwMode="hidden">
            <a:xfrm>
              <a:off x="304847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Raven povezovalnik 164"/>
            <p:cNvCxnSpPr/>
            <p:nvPr/>
          </p:nvCxnSpPr>
          <p:spPr bwMode="hidden">
            <a:xfrm>
              <a:off x="4267608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Raven povezovalnik 165"/>
            <p:cNvCxnSpPr/>
            <p:nvPr/>
          </p:nvCxnSpPr>
          <p:spPr bwMode="hidden">
            <a:xfrm>
              <a:off x="5486746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Raven povezovalnik 166"/>
            <p:cNvCxnSpPr/>
            <p:nvPr/>
          </p:nvCxnSpPr>
          <p:spPr bwMode="hidden">
            <a:xfrm>
              <a:off x="6705884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Raven povezovalnik 167"/>
            <p:cNvCxnSpPr/>
            <p:nvPr/>
          </p:nvCxnSpPr>
          <p:spPr bwMode="hidden">
            <a:xfrm>
              <a:off x="7925022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Raven povezovalnik 168"/>
            <p:cNvCxnSpPr/>
            <p:nvPr/>
          </p:nvCxnSpPr>
          <p:spPr bwMode="hidden">
            <a:xfrm>
              <a:off x="914416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Raven povezovalnik 169"/>
            <p:cNvCxnSpPr/>
            <p:nvPr/>
          </p:nvCxnSpPr>
          <p:spPr bwMode="hidden">
            <a:xfrm>
              <a:off x="10363298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Raven povezovalnik 170"/>
            <p:cNvCxnSpPr/>
            <p:nvPr/>
          </p:nvCxnSpPr>
          <p:spPr bwMode="hidden">
            <a:xfrm>
              <a:off x="11582436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Raven povezovalnik 171"/>
            <p:cNvCxnSpPr/>
            <p:nvPr/>
          </p:nvCxnSpPr>
          <p:spPr bwMode="hidden">
            <a:xfrm>
              <a:off x="2819" y="386485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Raven povezovalnik 172"/>
            <p:cNvCxnSpPr/>
            <p:nvPr/>
          </p:nvCxnSpPr>
          <p:spPr bwMode="hidden">
            <a:xfrm>
              <a:off x="2819" y="1611181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Raven povezovalnik 173"/>
            <p:cNvCxnSpPr/>
            <p:nvPr/>
          </p:nvCxnSpPr>
          <p:spPr bwMode="hidden">
            <a:xfrm>
              <a:off x="2819" y="2835877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Raven povezovalnik 174"/>
            <p:cNvCxnSpPr/>
            <p:nvPr/>
          </p:nvCxnSpPr>
          <p:spPr bwMode="hidden">
            <a:xfrm>
              <a:off x="2819" y="4060573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Raven povezovalnik 175"/>
            <p:cNvCxnSpPr/>
            <p:nvPr/>
          </p:nvCxnSpPr>
          <p:spPr bwMode="hidden">
            <a:xfrm>
              <a:off x="2819" y="5285269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Raven povezovalnik 176"/>
            <p:cNvCxnSpPr/>
            <p:nvPr/>
          </p:nvCxnSpPr>
          <p:spPr bwMode="hidden">
            <a:xfrm>
              <a:off x="2819" y="6509965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8" name="Skupina 177"/>
            <p:cNvGrpSpPr/>
            <p:nvPr userDrawn="1"/>
          </p:nvGrpSpPr>
          <p:grpSpPr bwMode="hidden">
            <a:xfrm>
              <a:off x="-1" y="0"/>
              <a:ext cx="12192001" cy="6858000"/>
              <a:chOff x="-1" y="0"/>
              <a:chExt cx="12192001" cy="6858000"/>
            </a:xfrm>
          </p:grpSpPr>
          <p:cxnSp>
            <p:nvCxnSpPr>
              <p:cNvPr id="196" name="Raven povezovalnik 195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7" name="Raven povezovalnik 196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8" name="Raven povezovalnik 197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9" name="Raven povezovalnik 198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0" name="Raven povezovalnik 199"/>
              <p:cNvCxnSpPr/>
              <p:nvPr/>
            </p:nvCxnSpPr>
            <p:spPr bwMode="hidden">
              <a:xfrm>
                <a:off x="510650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01" name="Skupina 200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207" name="Raven povezovalnik 206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8" name="Raven povezovalnik 207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9" name="Raven povezovalnik 208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0" name="Raven povezovalnik 209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1" name="Raven povezovalnik 210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202" name="Raven povezovalnik 201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3" name="Raven povezovalnik 202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4" name="Raven povezovalnik 203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5" name="Raven povezovalnik 204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6" name="Raven povezovalnik 205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79" name="Skupina 178"/>
            <p:cNvGrpSpPr/>
            <p:nvPr userDrawn="1"/>
          </p:nvGrpSpPr>
          <p:grpSpPr bwMode="hidden">
            <a:xfrm flipH="1">
              <a:off x="0" y="0"/>
              <a:ext cx="12192001" cy="6858000"/>
              <a:chOff x="-1" y="0"/>
              <a:chExt cx="12192001" cy="6858000"/>
            </a:xfrm>
          </p:grpSpPr>
          <p:cxnSp>
            <p:nvCxnSpPr>
              <p:cNvPr id="180" name="Raven povezovalnik 179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1" name="Raven povezovalnik 180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2" name="Raven povezovalnik 181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3" name="Raven povezovalnik 182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4" name="Raven povezovalnik 183"/>
              <p:cNvCxnSpPr/>
              <p:nvPr/>
            </p:nvCxnSpPr>
            <p:spPr bwMode="hidden">
              <a:xfrm>
                <a:off x="510650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85" name="Skupina 184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191" name="Raven povezovalnik 190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2" name="Raven povezovalnik 191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3" name="Raven povezovalnik 192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4" name="Raven povezovalnik 193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5" name="Raven povezovalnik 194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86" name="Raven povezovalnik 185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7" name="Raven povezovalnik 186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8" name="Raven povezovalnik 187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9" name="Raven povezovalnik 188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0" name="Raven povezovalnik 189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12" name="Ograda datuma 2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4083B-90AA-48CF-BAD5-00AA24D7F288}" type="datetime1">
              <a:rPr lang="sl-SI" smtClean="0"/>
              <a:t>24. 09. 2017</a:t>
            </a:fld>
            <a:endParaRPr lang="sl-SI" dirty="0"/>
          </a:p>
        </p:txBody>
      </p:sp>
      <p:sp>
        <p:nvSpPr>
          <p:cNvPr id="213" name="Ograda noge 2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214" name="Ograda številke diapozitiva 2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sl-SI" smtClean="0"/>
              <a:pPr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146817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Naslov in vsebina">
    <p:bg>
      <p:bgPr>
        <a:gradFill flip="none" rotWithShape="1">
          <a:gsLst>
            <a:gs pos="0">
              <a:schemeClr val="accent1"/>
            </a:gs>
            <a:gs pos="100000">
              <a:schemeClr val="accent1">
                <a:lumMod val="8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Skupina 8"/>
          <p:cNvGrpSpPr/>
          <p:nvPr userDrawn="1"/>
        </p:nvGrpSpPr>
        <p:grpSpPr bwMode="hidden">
          <a:xfrm>
            <a:off x="-1" y="0"/>
            <a:ext cx="12192002" cy="6858000"/>
            <a:chOff x="-1" y="0"/>
            <a:chExt cx="12192002" cy="6858000"/>
          </a:xfrm>
        </p:grpSpPr>
        <p:cxnSp>
          <p:nvCxnSpPr>
            <p:cNvPr id="10" name="Raven povezovalnik 9"/>
            <p:cNvCxnSpPr/>
            <p:nvPr/>
          </p:nvCxnSpPr>
          <p:spPr bwMode="hidden">
            <a:xfrm>
              <a:off x="610194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Raven povezovalnik 10"/>
            <p:cNvCxnSpPr/>
            <p:nvPr/>
          </p:nvCxnSpPr>
          <p:spPr bwMode="hidden">
            <a:xfrm>
              <a:off x="1829332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Raven povezovalnik 11"/>
            <p:cNvCxnSpPr/>
            <p:nvPr/>
          </p:nvCxnSpPr>
          <p:spPr bwMode="hidden">
            <a:xfrm>
              <a:off x="304847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Raven povezovalnik 12"/>
            <p:cNvCxnSpPr/>
            <p:nvPr/>
          </p:nvCxnSpPr>
          <p:spPr bwMode="hidden">
            <a:xfrm>
              <a:off x="4267608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Raven povezovalnik 13"/>
            <p:cNvCxnSpPr/>
            <p:nvPr/>
          </p:nvCxnSpPr>
          <p:spPr bwMode="hidden">
            <a:xfrm>
              <a:off x="5486746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Raven povezovalnik 14"/>
            <p:cNvCxnSpPr/>
            <p:nvPr/>
          </p:nvCxnSpPr>
          <p:spPr bwMode="hidden">
            <a:xfrm>
              <a:off x="6705884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Raven povezovalnik 15"/>
            <p:cNvCxnSpPr/>
            <p:nvPr/>
          </p:nvCxnSpPr>
          <p:spPr bwMode="hidden">
            <a:xfrm>
              <a:off x="7925022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Raven povezovalnik 16"/>
            <p:cNvCxnSpPr/>
            <p:nvPr/>
          </p:nvCxnSpPr>
          <p:spPr bwMode="hidden">
            <a:xfrm>
              <a:off x="914416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Raven povezovalnik 17"/>
            <p:cNvCxnSpPr/>
            <p:nvPr/>
          </p:nvCxnSpPr>
          <p:spPr bwMode="hidden">
            <a:xfrm>
              <a:off x="10363298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Raven povezovalnik 18"/>
            <p:cNvCxnSpPr/>
            <p:nvPr/>
          </p:nvCxnSpPr>
          <p:spPr bwMode="hidden">
            <a:xfrm>
              <a:off x="11582436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Raven povezovalnik 19"/>
            <p:cNvCxnSpPr/>
            <p:nvPr/>
          </p:nvCxnSpPr>
          <p:spPr bwMode="hidden">
            <a:xfrm>
              <a:off x="2819" y="386485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Raven povezovalnik 20"/>
            <p:cNvCxnSpPr/>
            <p:nvPr/>
          </p:nvCxnSpPr>
          <p:spPr bwMode="hidden">
            <a:xfrm>
              <a:off x="2819" y="1611181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Raven povezovalnik 21"/>
            <p:cNvCxnSpPr/>
            <p:nvPr/>
          </p:nvCxnSpPr>
          <p:spPr bwMode="hidden">
            <a:xfrm>
              <a:off x="2819" y="2835877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Raven povezovalnik 22"/>
            <p:cNvCxnSpPr/>
            <p:nvPr/>
          </p:nvCxnSpPr>
          <p:spPr bwMode="hidden">
            <a:xfrm>
              <a:off x="2819" y="4060573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Raven povezovalnik 23"/>
            <p:cNvCxnSpPr/>
            <p:nvPr/>
          </p:nvCxnSpPr>
          <p:spPr bwMode="hidden">
            <a:xfrm>
              <a:off x="2819" y="5285269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Raven povezovalnik 24"/>
            <p:cNvCxnSpPr/>
            <p:nvPr/>
          </p:nvCxnSpPr>
          <p:spPr bwMode="hidden">
            <a:xfrm>
              <a:off x="2819" y="6509965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6" name="Skupina 25"/>
            <p:cNvGrpSpPr/>
            <p:nvPr userDrawn="1"/>
          </p:nvGrpSpPr>
          <p:grpSpPr bwMode="hidden">
            <a:xfrm>
              <a:off x="-1" y="0"/>
              <a:ext cx="12192001" cy="6858000"/>
              <a:chOff x="-1" y="0"/>
              <a:chExt cx="12192001" cy="6858000"/>
            </a:xfrm>
          </p:grpSpPr>
          <p:cxnSp>
            <p:nvCxnSpPr>
              <p:cNvPr id="44" name="Raven povezovalnik 43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Raven povezovalnik 44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Raven povezovalnik 45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Raven povezovalnik 46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Raven povezovalnik 47"/>
              <p:cNvCxnSpPr/>
              <p:nvPr/>
            </p:nvCxnSpPr>
            <p:spPr bwMode="hidden">
              <a:xfrm>
                <a:off x="510650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9" name="Skupina 48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55" name="Raven povezovalnik 54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Raven povezovalnik 55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Raven povezovalnik 56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Raven povezovalnik 57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" name="Raven povezovalnik 58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50" name="Raven povezovalnik 49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Raven povezovalnik 50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Raven povezovalnik 51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Raven povezovalnik 52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Raven povezovalnik 53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7" name="Skupina 26"/>
            <p:cNvGrpSpPr/>
            <p:nvPr userDrawn="1"/>
          </p:nvGrpSpPr>
          <p:grpSpPr bwMode="hidden">
            <a:xfrm flipH="1">
              <a:off x="0" y="0"/>
              <a:ext cx="12192001" cy="6858000"/>
              <a:chOff x="-1" y="0"/>
              <a:chExt cx="12192001" cy="6858000"/>
            </a:xfrm>
          </p:grpSpPr>
          <p:cxnSp>
            <p:nvCxnSpPr>
              <p:cNvPr id="28" name="Raven povezovalnik 27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Raven povezovalnik 28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Raven povezovalnik 29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Raven povezovalnik 30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Raven povezovalnik 31"/>
              <p:cNvCxnSpPr/>
              <p:nvPr/>
            </p:nvCxnSpPr>
            <p:spPr bwMode="hidden">
              <a:xfrm>
                <a:off x="515064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3" name="Skupina 32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39" name="Raven povezovalnik 38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Raven povezovalnik 39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Raven povezovalnik 40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Raven povezovalnik 41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Raven povezovalnik 42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4" name="Raven povezovalnik 33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Raven povezovalnik 34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Raven povezovalnik 35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Raven povezovalnik 36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Raven povezovalnik 37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7" name="Pravokotnik 6"/>
          <p:cNvSpPr/>
          <p:nvPr userDrawn="1"/>
        </p:nvSpPr>
        <p:spPr>
          <a:xfrm>
            <a:off x="0" y="0"/>
            <a:ext cx="7315200" cy="6858000"/>
          </a:xfrm>
          <a:prstGeom prst="rect">
            <a:avLst/>
          </a:prstGeom>
          <a:gradFill>
            <a:gsLst>
              <a:gs pos="69000">
                <a:schemeClr val="bg1"/>
              </a:gs>
              <a:gs pos="0">
                <a:schemeClr val="bg1"/>
              </a:gs>
              <a:gs pos="100000">
                <a:schemeClr val="bg1">
                  <a:lumMod val="95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913152" y="571500"/>
            <a:ext cx="3657600" cy="2197100"/>
          </a:xfrm>
        </p:spPr>
        <p:txBody>
          <a:bodyPr anchor="b">
            <a:normAutofit/>
          </a:bodyPr>
          <a:lstStyle>
            <a:lvl1pPr>
              <a:defRPr sz="2600">
                <a:solidFill>
                  <a:schemeClr val="bg1"/>
                </a:solidFill>
              </a:defRPr>
            </a:lvl1pPr>
          </a:lstStyle>
          <a:p>
            <a:r>
              <a:rPr lang="sl-SI" smtClean="0"/>
              <a:t>Uredite slog naslova matrice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543197" y="571500"/>
            <a:ext cx="6217920" cy="57150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 dirty="0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7913152" y="2995012"/>
            <a:ext cx="3657600" cy="228595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cxnSp>
        <p:nvCxnSpPr>
          <p:cNvPr id="60" name="Raven povezovalnik 59"/>
          <p:cNvCxnSpPr/>
          <p:nvPr userDrawn="1"/>
        </p:nvCxnSpPr>
        <p:spPr>
          <a:xfrm>
            <a:off x="7923089" y="2895600"/>
            <a:ext cx="365931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AF629-ECA2-4CF3-B790-9D9BDED98269}" type="datetime1">
              <a:rPr lang="sl-SI" smtClean="0"/>
              <a:t>24. 09. 2017</a:t>
            </a:fld>
            <a:endParaRPr lang="sl-SI" dirty="0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8" name="Ograda številke diapoz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sl-SI" smtClean="0"/>
              <a:pPr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667374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Naslov in slika">
    <p:bg>
      <p:bgPr>
        <a:gradFill flip="none" rotWithShape="1">
          <a:gsLst>
            <a:gs pos="0">
              <a:schemeClr val="accent1"/>
            </a:gs>
            <a:gs pos="100000">
              <a:schemeClr val="accent1">
                <a:lumMod val="8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Skupina 7"/>
          <p:cNvGrpSpPr/>
          <p:nvPr/>
        </p:nvGrpSpPr>
        <p:grpSpPr bwMode="hidden">
          <a:xfrm>
            <a:off x="-1" y="0"/>
            <a:ext cx="12192002" cy="6858000"/>
            <a:chOff x="-1" y="0"/>
            <a:chExt cx="12192002" cy="6858000"/>
          </a:xfrm>
        </p:grpSpPr>
        <p:cxnSp>
          <p:nvCxnSpPr>
            <p:cNvPr id="9" name="Raven povezovalnik 8"/>
            <p:cNvCxnSpPr/>
            <p:nvPr/>
          </p:nvCxnSpPr>
          <p:spPr bwMode="hidden">
            <a:xfrm>
              <a:off x="610194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Raven povezovalnik 9"/>
            <p:cNvCxnSpPr/>
            <p:nvPr/>
          </p:nvCxnSpPr>
          <p:spPr bwMode="hidden">
            <a:xfrm>
              <a:off x="1829332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Raven povezovalnik 10"/>
            <p:cNvCxnSpPr/>
            <p:nvPr/>
          </p:nvCxnSpPr>
          <p:spPr bwMode="hidden">
            <a:xfrm>
              <a:off x="304847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Raven povezovalnik 11"/>
            <p:cNvCxnSpPr/>
            <p:nvPr/>
          </p:nvCxnSpPr>
          <p:spPr bwMode="hidden">
            <a:xfrm>
              <a:off x="4267608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Raven povezovalnik 12"/>
            <p:cNvCxnSpPr/>
            <p:nvPr/>
          </p:nvCxnSpPr>
          <p:spPr bwMode="hidden">
            <a:xfrm>
              <a:off x="5486746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Raven povezovalnik 13"/>
            <p:cNvCxnSpPr/>
            <p:nvPr/>
          </p:nvCxnSpPr>
          <p:spPr bwMode="hidden">
            <a:xfrm>
              <a:off x="6705884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Raven povezovalnik 14"/>
            <p:cNvCxnSpPr/>
            <p:nvPr/>
          </p:nvCxnSpPr>
          <p:spPr bwMode="hidden">
            <a:xfrm>
              <a:off x="7925022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Raven povezovalnik 15"/>
            <p:cNvCxnSpPr/>
            <p:nvPr/>
          </p:nvCxnSpPr>
          <p:spPr bwMode="hidden">
            <a:xfrm>
              <a:off x="914416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Raven povezovalnik 16"/>
            <p:cNvCxnSpPr/>
            <p:nvPr/>
          </p:nvCxnSpPr>
          <p:spPr bwMode="hidden">
            <a:xfrm>
              <a:off x="10363298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Raven povezovalnik 17"/>
            <p:cNvCxnSpPr/>
            <p:nvPr/>
          </p:nvCxnSpPr>
          <p:spPr bwMode="hidden">
            <a:xfrm>
              <a:off x="11582436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Raven povezovalnik 18"/>
            <p:cNvCxnSpPr/>
            <p:nvPr/>
          </p:nvCxnSpPr>
          <p:spPr bwMode="hidden">
            <a:xfrm>
              <a:off x="2819" y="386485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Raven povezovalnik 19"/>
            <p:cNvCxnSpPr/>
            <p:nvPr/>
          </p:nvCxnSpPr>
          <p:spPr bwMode="hidden">
            <a:xfrm>
              <a:off x="2819" y="1611181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Raven povezovalnik 20"/>
            <p:cNvCxnSpPr/>
            <p:nvPr/>
          </p:nvCxnSpPr>
          <p:spPr bwMode="hidden">
            <a:xfrm>
              <a:off x="2819" y="2835877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Raven povezovalnik 21"/>
            <p:cNvCxnSpPr/>
            <p:nvPr/>
          </p:nvCxnSpPr>
          <p:spPr bwMode="hidden">
            <a:xfrm>
              <a:off x="2819" y="4060573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Raven povezovalnik 22"/>
            <p:cNvCxnSpPr/>
            <p:nvPr/>
          </p:nvCxnSpPr>
          <p:spPr bwMode="hidden">
            <a:xfrm>
              <a:off x="2819" y="5285269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Raven povezovalnik 23"/>
            <p:cNvCxnSpPr/>
            <p:nvPr/>
          </p:nvCxnSpPr>
          <p:spPr bwMode="hidden">
            <a:xfrm>
              <a:off x="2819" y="6509965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5" name="Skupina 24"/>
            <p:cNvGrpSpPr/>
            <p:nvPr/>
          </p:nvGrpSpPr>
          <p:grpSpPr bwMode="hidden">
            <a:xfrm>
              <a:off x="-1" y="0"/>
              <a:ext cx="12192001" cy="6858000"/>
              <a:chOff x="-1" y="0"/>
              <a:chExt cx="12192001" cy="6858000"/>
            </a:xfrm>
          </p:grpSpPr>
          <p:cxnSp>
            <p:nvCxnSpPr>
              <p:cNvPr id="43" name="Raven povezovalnik 42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Raven povezovalnik 43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Raven povezovalnik 44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Raven povezovalnik 45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Raven povezovalnik 46"/>
              <p:cNvCxnSpPr/>
              <p:nvPr/>
            </p:nvCxnSpPr>
            <p:spPr bwMode="hidden">
              <a:xfrm>
                <a:off x="510650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8" name="Skupina 47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54" name="Raven povezovalnik 53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Raven povezovalnik 54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Raven povezovalnik 55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Raven povezovalnik 56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Raven povezovalnik 57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9" name="Raven povezovalnik 48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Raven povezovalnik 49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Raven povezovalnik 50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Raven povezovalnik 51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Raven povezovalnik 52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6" name="Skupina 25"/>
            <p:cNvGrpSpPr/>
            <p:nvPr/>
          </p:nvGrpSpPr>
          <p:grpSpPr bwMode="hidden">
            <a:xfrm flipH="1">
              <a:off x="0" y="0"/>
              <a:ext cx="12192001" cy="6858000"/>
              <a:chOff x="-1" y="0"/>
              <a:chExt cx="12192001" cy="6858000"/>
            </a:xfrm>
          </p:grpSpPr>
          <p:cxnSp>
            <p:nvCxnSpPr>
              <p:cNvPr id="27" name="Raven povezovalnik 26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Raven povezovalnik 27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Raven povezovalnik 28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Raven povezovalnik 29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Raven povezovalnik 30"/>
              <p:cNvCxnSpPr/>
              <p:nvPr/>
            </p:nvCxnSpPr>
            <p:spPr bwMode="hidden">
              <a:xfrm>
                <a:off x="515064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2" name="Skupina 31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38" name="Raven povezovalnik 37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Raven povezovalnik 38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Raven povezovalnik 39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Raven povezovalnik 40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Raven povezovalnik 41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3" name="Raven povezovalnik 32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Raven povezovalnik 33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Raven povezovalnik 34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Raven povezovalnik 35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Raven povezovalnik 36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0" name="Pravokotnik 59"/>
          <p:cNvSpPr/>
          <p:nvPr/>
        </p:nvSpPr>
        <p:spPr>
          <a:xfrm>
            <a:off x="0" y="0"/>
            <a:ext cx="7315200" cy="6858000"/>
          </a:xfrm>
          <a:prstGeom prst="rect">
            <a:avLst/>
          </a:prstGeom>
          <a:gradFill>
            <a:gsLst>
              <a:gs pos="69000">
                <a:schemeClr val="bg1"/>
              </a:gs>
              <a:gs pos="0">
                <a:schemeClr val="bg1"/>
              </a:gs>
              <a:gs pos="100000">
                <a:schemeClr val="bg1">
                  <a:lumMod val="95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4412" y="-159"/>
            <a:ext cx="7315200" cy="6858000"/>
          </a:xfrm>
        </p:spPr>
        <p:txBody>
          <a:bodyPr tIns="45720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l-SI" noProof="0" smtClean="0"/>
              <a:t>Kliknite ikono, če želite dodati sliko</a:t>
            </a:r>
            <a:endParaRPr lang="sl-SI" noProof="0" dirty="0"/>
          </a:p>
        </p:txBody>
      </p:sp>
      <p:cxnSp>
        <p:nvCxnSpPr>
          <p:cNvPr id="59" name="Raven povezovalnik 58"/>
          <p:cNvCxnSpPr/>
          <p:nvPr/>
        </p:nvCxnSpPr>
        <p:spPr>
          <a:xfrm>
            <a:off x="7923089" y="2895600"/>
            <a:ext cx="365931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909560" y="576072"/>
            <a:ext cx="3657600" cy="2194560"/>
          </a:xfrm>
        </p:spPr>
        <p:txBody>
          <a:bodyPr anchor="b">
            <a:normAutofit/>
          </a:bodyPr>
          <a:lstStyle>
            <a:lvl1pPr>
              <a:defRPr sz="2600">
                <a:solidFill>
                  <a:schemeClr val="bg1"/>
                </a:solidFill>
              </a:defRPr>
            </a:lvl1pPr>
          </a:lstStyle>
          <a:p>
            <a:r>
              <a:rPr lang="sl-SI" smtClean="0"/>
              <a:t>Uredite slog naslova matrice</a:t>
            </a:r>
            <a:endParaRPr lang="sl-SI" dirty="0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7909560" y="2999232"/>
            <a:ext cx="3657600" cy="2286000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</p:spTree>
    <p:extLst>
      <p:ext uri="{BB962C8B-B14F-4D97-AF65-F5344CB8AC3E}">
        <p14:creationId xmlns:p14="http://schemas.microsoft.com/office/powerpoint/2010/main" val="620318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3000">
              <a:schemeClr val="bg1"/>
            </a:gs>
            <a:gs pos="0">
              <a:schemeClr val="bg1">
                <a:lumMod val="100000"/>
              </a:schemeClr>
            </a:gs>
            <a:gs pos="100000">
              <a:schemeClr val="bg1">
                <a:lumMod val="95000"/>
                <a:alpha val="6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" name="Skupina 95"/>
          <p:cNvGrpSpPr/>
          <p:nvPr userDrawn="1"/>
        </p:nvGrpSpPr>
        <p:grpSpPr bwMode="hidden">
          <a:xfrm>
            <a:off x="-1" y="0"/>
            <a:ext cx="12192002" cy="6858000"/>
            <a:chOff x="-1" y="0"/>
            <a:chExt cx="12192002" cy="6858000"/>
          </a:xfrm>
        </p:grpSpPr>
        <p:cxnSp>
          <p:nvCxnSpPr>
            <p:cNvPr id="97" name="Raven povezovalnik 96"/>
            <p:cNvCxnSpPr/>
            <p:nvPr/>
          </p:nvCxnSpPr>
          <p:spPr bwMode="hidden">
            <a:xfrm>
              <a:off x="610194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Raven povezovalnik 97"/>
            <p:cNvCxnSpPr/>
            <p:nvPr/>
          </p:nvCxnSpPr>
          <p:spPr bwMode="hidden">
            <a:xfrm>
              <a:off x="1829332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Raven povezovalnik 98"/>
            <p:cNvCxnSpPr/>
            <p:nvPr/>
          </p:nvCxnSpPr>
          <p:spPr bwMode="hidden">
            <a:xfrm>
              <a:off x="304847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Raven povezovalnik 99"/>
            <p:cNvCxnSpPr/>
            <p:nvPr/>
          </p:nvCxnSpPr>
          <p:spPr bwMode="hidden">
            <a:xfrm>
              <a:off x="4267608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Raven povezovalnik 100"/>
            <p:cNvCxnSpPr/>
            <p:nvPr/>
          </p:nvCxnSpPr>
          <p:spPr bwMode="hidden">
            <a:xfrm>
              <a:off x="5486746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Raven povezovalnik 101"/>
            <p:cNvCxnSpPr/>
            <p:nvPr/>
          </p:nvCxnSpPr>
          <p:spPr bwMode="hidden">
            <a:xfrm>
              <a:off x="6705884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Raven povezovalnik 102"/>
            <p:cNvCxnSpPr/>
            <p:nvPr/>
          </p:nvCxnSpPr>
          <p:spPr bwMode="hidden">
            <a:xfrm>
              <a:off x="7925022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Raven povezovalnik 103"/>
            <p:cNvCxnSpPr/>
            <p:nvPr/>
          </p:nvCxnSpPr>
          <p:spPr bwMode="hidden">
            <a:xfrm>
              <a:off x="914416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Raven povezovalnik 104"/>
            <p:cNvCxnSpPr/>
            <p:nvPr/>
          </p:nvCxnSpPr>
          <p:spPr bwMode="hidden">
            <a:xfrm>
              <a:off x="10363298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Raven povezovalnik 105"/>
            <p:cNvCxnSpPr/>
            <p:nvPr/>
          </p:nvCxnSpPr>
          <p:spPr bwMode="hidden">
            <a:xfrm>
              <a:off x="11582436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Raven povezovalnik 106"/>
            <p:cNvCxnSpPr/>
            <p:nvPr/>
          </p:nvCxnSpPr>
          <p:spPr bwMode="hidden">
            <a:xfrm>
              <a:off x="2819" y="386485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Raven povezovalnik 107"/>
            <p:cNvCxnSpPr/>
            <p:nvPr/>
          </p:nvCxnSpPr>
          <p:spPr bwMode="hidden">
            <a:xfrm>
              <a:off x="2819" y="1611181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Raven povezovalnik 108"/>
            <p:cNvCxnSpPr/>
            <p:nvPr/>
          </p:nvCxnSpPr>
          <p:spPr bwMode="hidden">
            <a:xfrm>
              <a:off x="2819" y="2835877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Raven povezovalnik 109"/>
            <p:cNvCxnSpPr/>
            <p:nvPr/>
          </p:nvCxnSpPr>
          <p:spPr bwMode="hidden">
            <a:xfrm>
              <a:off x="2819" y="4060573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Raven povezovalnik 110"/>
            <p:cNvCxnSpPr/>
            <p:nvPr/>
          </p:nvCxnSpPr>
          <p:spPr bwMode="hidden">
            <a:xfrm>
              <a:off x="2819" y="5285269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Raven povezovalnik 111"/>
            <p:cNvCxnSpPr/>
            <p:nvPr/>
          </p:nvCxnSpPr>
          <p:spPr bwMode="hidden">
            <a:xfrm>
              <a:off x="2819" y="6509965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13" name="Skupina 112"/>
            <p:cNvGrpSpPr/>
            <p:nvPr userDrawn="1"/>
          </p:nvGrpSpPr>
          <p:grpSpPr bwMode="hidden">
            <a:xfrm>
              <a:off x="-1" y="0"/>
              <a:ext cx="12192001" cy="6858000"/>
              <a:chOff x="-1" y="0"/>
              <a:chExt cx="12192001" cy="6858000"/>
            </a:xfrm>
          </p:grpSpPr>
          <p:cxnSp>
            <p:nvCxnSpPr>
              <p:cNvPr id="131" name="Raven povezovalnik 130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2" name="Raven povezovalnik 131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3" name="Raven povezovalnik 132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4" name="Raven povezovalnik 133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5" name="Raven povezovalnik 134"/>
              <p:cNvCxnSpPr/>
              <p:nvPr/>
            </p:nvCxnSpPr>
            <p:spPr bwMode="hidden">
              <a:xfrm>
                <a:off x="510650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36" name="Skupina 135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142" name="Raven povezovalnik 141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3" name="Raven povezovalnik 142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4" name="Raven povezovalnik 143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5" name="Raven povezovalnik 144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6" name="Raven povezovalnik 145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37" name="Raven povezovalnik 136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8" name="Raven povezovalnik 137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9" name="Raven povezovalnik 138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0" name="Raven povezovalnik 139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1" name="Raven povezovalnik 140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4" name="Skupina 113"/>
            <p:cNvGrpSpPr/>
            <p:nvPr userDrawn="1"/>
          </p:nvGrpSpPr>
          <p:grpSpPr bwMode="hidden">
            <a:xfrm flipH="1">
              <a:off x="0" y="0"/>
              <a:ext cx="12192001" cy="6858000"/>
              <a:chOff x="-1" y="0"/>
              <a:chExt cx="12192001" cy="6858000"/>
            </a:xfrm>
          </p:grpSpPr>
          <p:cxnSp>
            <p:nvCxnSpPr>
              <p:cNvPr id="115" name="Raven povezovalnik 114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6" name="Raven povezovalnik 115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7" name="Raven povezovalnik 116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8" name="Raven povezovalnik 117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9" name="Raven povezovalnik 118"/>
              <p:cNvCxnSpPr/>
              <p:nvPr/>
            </p:nvCxnSpPr>
            <p:spPr bwMode="hidden">
              <a:xfrm>
                <a:off x="510650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20" name="Skupina 119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126" name="Raven povezovalnik 125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7" name="Raven povezovalnik 126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8" name="Raven povezovalnik 127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9" name="Raven povezovalnik 128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0" name="Raven povezovalnik 129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21" name="Raven povezovalnik 120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2" name="Raven povezovalnik 121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3" name="Raven povezovalnik 122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4" name="Raven povezovalnik 123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5" name="Raven povezovalnik 124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Ograda naslova 1"/>
          <p:cNvSpPr>
            <a:spLocks noGrp="1"/>
          </p:cNvSpPr>
          <p:nvPr>
            <p:ph type="title"/>
          </p:nvPr>
        </p:nvSpPr>
        <p:spPr>
          <a:xfrm>
            <a:off x="1295400" y="503853"/>
            <a:ext cx="9601200" cy="114238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l-SI" dirty="0" smtClean="0"/>
              <a:t>Uredite slog naslova matrice</a:t>
            </a:r>
            <a:endParaRPr lang="sl-SI" dirty="0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1295400" y="1981201"/>
            <a:ext cx="9601200" cy="38099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dirty="0" smtClean="0"/>
              <a:t>Uredite sloge besedila matrice</a:t>
            </a:r>
          </a:p>
          <a:p>
            <a:pPr lvl="1"/>
            <a:r>
              <a:rPr lang="sl-SI" dirty="0" smtClean="0"/>
              <a:t>Druga raven</a:t>
            </a:r>
          </a:p>
          <a:p>
            <a:pPr lvl="2"/>
            <a:r>
              <a:rPr lang="sl-SI" dirty="0" smtClean="0"/>
              <a:t>Tretja raven</a:t>
            </a:r>
          </a:p>
          <a:p>
            <a:pPr lvl="3"/>
            <a:r>
              <a:rPr lang="sl-SI" dirty="0" smtClean="0"/>
              <a:t>Četrta raven</a:t>
            </a:r>
          </a:p>
          <a:p>
            <a:pPr lvl="4"/>
            <a:r>
              <a:rPr lang="sl-SI" dirty="0" smtClean="0"/>
              <a:t>Peta raven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2"/>
          </p:nvPr>
        </p:nvSpPr>
        <p:spPr>
          <a:xfrm>
            <a:off x="9294042" y="6289679"/>
            <a:ext cx="965946" cy="2224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51B2453-8663-4C69-AF73-9FD7B1DEC5D0}" type="datetime1">
              <a:rPr lang="sl-SI" smtClean="0"/>
              <a:t>24. 09. 2017</a:t>
            </a:fld>
            <a:endParaRPr lang="sl-SI" dirty="0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3"/>
          </p:nvPr>
        </p:nvSpPr>
        <p:spPr>
          <a:xfrm>
            <a:off x="609601" y="6289679"/>
            <a:ext cx="6128030" cy="2224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sl-SI" dirty="0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10665311" y="6289679"/>
            <a:ext cx="918882" cy="2224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E31375A4-56A4-47D6-9801-1991572033F7}" type="slidenum">
              <a:rPr lang="sl-SI" smtClean="0"/>
              <a:pPr/>
              <a:t>‹#›</a:t>
            </a:fld>
            <a:endParaRPr lang="sl-SI" dirty="0"/>
          </a:p>
        </p:txBody>
      </p:sp>
      <p:cxnSp>
        <p:nvCxnSpPr>
          <p:cNvPr id="148" name="Raven povezovalnik 147"/>
          <p:cNvCxnSpPr/>
          <p:nvPr userDrawn="1"/>
        </p:nvCxnSpPr>
        <p:spPr>
          <a:xfrm>
            <a:off x="609600" y="6172200"/>
            <a:ext cx="1097280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3259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9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Clr>
          <a:schemeClr val="accent1"/>
        </a:buClr>
        <a:buSzPct val="100000"/>
        <a:buFont typeface="Arial" pitchFamily="34" charset="0"/>
        <a:buChar char="▪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SzPct val="100000"/>
        <a:buFont typeface="Arial" pitchFamily="34" charset="0"/>
        <a:buChar char="▪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79388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10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179388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79388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indent="-179388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storage0.dms.mpinteractiv.ro/media/401/321/5106/7867802/2/stiri-coverinsisde.jpg?width=600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6C93ED"/>
              </a:clrFrom>
              <a:clrTo>
                <a:srgbClr val="6C93ED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2913" y="1389529"/>
            <a:ext cx="6345242" cy="3701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293845" y="1470076"/>
            <a:ext cx="9604310" cy="338328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sl-SI" sz="7200" dirty="0" smtClean="0"/>
              <a:t>2. Razumevanje </a:t>
            </a:r>
            <a:r>
              <a:rPr lang="sl-SI" sz="7200" dirty="0"/>
              <a:t>informacijsko-varnostnih trendov</a:t>
            </a:r>
            <a:endParaRPr lang="sl-SI" sz="7200" b="1" i="0" baseline="0" dirty="0">
              <a:solidFill>
                <a:srgbClr val="2D2E2D"/>
              </a:solidFill>
              <a:latin typeface="Arial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06904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defTabSz="914400">
              <a:lnSpc>
                <a:spcPct val="90000"/>
              </a:lnSpc>
              <a:spcBef>
                <a:spcPts val="0"/>
              </a:spcBef>
              <a:buNone/>
            </a:pPr>
            <a:r>
              <a:rPr lang="sl-SI" sz="3200" b="1" i="0" dirty="0" smtClean="0">
                <a:solidFill>
                  <a:srgbClr val="D15A3E"/>
                </a:solidFill>
                <a:latin typeface="Arial"/>
                <a:ea typeface="+mj-ea"/>
                <a:cs typeface="+mj-cs"/>
              </a:rPr>
              <a:t>Opis problema</a:t>
            </a:r>
            <a:endParaRPr lang="sl-SI" sz="3200" b="1" i="0" dirty="0">
              <a:solidFill>
                <a:srgbClr val="D15A3E"/>
              </a:solidFill>
              <a:latin typeface="Arial"/>
              <a:ea typeface="+mj-ea"/>
              <a:cs typeface="+mj-cs"/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1295400" y="1981201"/>
            <a:ext cx="4424082" cy="2151527"/>
          </a:xfrm>
        </p:spPr>
        <p:txBody>
          <a:bodyPr/>
          <a:lstStyle/>
          <a:p>
            <a:pPr marL="228600" indent="-228600" algn="l" defTabSz="914400">
              <a:lnSpc>
                <a:spcPct val="90000"/>
              </a:lnSpc>
              <a:spcBef>
                <a:spcPts val="1800"/>
              </a:spcBef>
              <a:buClr>
                <a:srgbClr val="D15A3E"/>
              </a:buClr>
              <a:buSzPct val="100000"/>
              <a:buFont typeface="Arial"/>
              <a:buChar char="▪"/>
            </a:pPr>
            <a:r>
              <a:rPr lang="sl-SI" sz="2000" b="0" i="0" dirty="0" smtClean="0">
                <a:solidFill>
                  <a:srgbClr val="2D2E2D"/>
                </a:solidFill>
                <a:latin typeface="Arial"/>
              </a:rPr>
              <a:t>Spremljanje in poznavanje novosti </a:t>
            </a:r>
          </a:p>
          <a:p>
            <a:pPr marL="228600" indent="-228600" algn="l" defTabSz="914400">
              <a:lnSpc>
                <a:spcPct val="90000"/>
              </a:lnSpc>
              <a:spcBef>
                <a:spcPts val="1800"/>
              </a:spcBef>
              <a:buClr>
                <a:srgbClr val="D15A3E"/>
              </a:buClr>
              <a:buSzPct val="100000"/>
              <a:buFont typeface="Arial"/>
              <a:buChar char="▪"/>
            </a:pPr>
            <a:r>
              <a:rPr lang="sl-SI" sz="2000" b="0" i="0" dirty="0" smtClean="0">
                <a:solidFill>
                  <a:srgbClr val="2D2E2D"/>
                </a:solidFill>
                <a:latin typeface="Arial"/>
              </a:rPr>
              <a:t>Uporabnik je najšibkejši člen</a:t>
            </a:r>
          </a:p>
          <a:p>
            <a:pPr>
              <a:buClr>
                <a:srgbClr val="D15A3E"/>
              </a:buClr>
              <a:buFont typeface="Arial"/>
              <a:buChar char="▪"/>
            </a:pPr>
            <a:r>
              <a:rPr lang="sl-SI" dirty="0"/>
              <a:t>Incident prepoznamo prepozno</a:t>
            </a:r>
          </a:p>
          <a:p>
            <a:pPr>
              <a:buClr>
                <a:srgbClr val="D15A3E"/>
              </a:buClr>
              <a:buFont typeface="Arial"/>
              <a:buChar char="▪"/>
            </a:pPr>
            <a:r>
              <a:rPr lang="sl-SI" dirty="0"/>
              <a:t>Ne vemo kako ukrepati ob incidentu</a:t>
            </a:r>
            <a:endParaRPr lang="en-GB" dirty="0"/>
          </a:p>
          <a:p>
            <a:pPr marL="228600" indent="-228600" algn="l" defTabSz="914400">
              <a:lnSpc>
                <a:spcPct val="90000"/>
              </a:lnSpc>
              <a:spcBef>
                <a:spcPts val="1800"/>
              </a:spcBef>
              <a:buClr>
                <a:srgbClr val="D15A3E"/>
              </a:buClr>
              <a:buSzPct val="100000"/>
              <a:buFont typeface="Arial"/>
              <a:buChar char="▪"/>
            </a:pPr>
            <a:endParaRPr lang="sl-SI" dirty="0" smtClean="0"/>
          </a:p>
        </p:txBody>
      </p:sp>
      <p:sp>
        <p:nvSpPr>
          <p:cNvPr id="4" name="Enakokraki trikotnik 3"/>
          <p:cNvSpPr/>
          <p:nvPr/>
        </p:nvSpPr>
        <p:spPr>
          <a:xfrm>
            <a:off x="7938247" y="2249330"/>
            <a:ext cx="2429435" cy="1940859"/>
          </a:xfrm>
          <a:prstGeom prst="triangle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b="1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5" name="PoljeZBesedilom 4"/>
          <p:cNvSpPr txBox="1"/>
          <p:nvPr/>
        </p:nvSpPr>
        <p:spPr>
          <a:xfrm flipH="1">
            <a:off x="8727518" y="1778507"/>
            <a:ext cx="15099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600" dirty="0" smtClean="0"/>
              <a:t>SPLET</a:t>
            </a:r>
            <a:endParaRPr lang="en-GB" sz="1600" dirty="0"/>
          </a:p>
        </p:txBody>
      </p:sp>
      <p:sp>
        <p:nvSpPr>
          <p:cNvPr id="6" name="PoljeZBesedilom 5"/>
          <p:cNvSpPr txBox="1"/>
          <p:nvPr/>
        </p:nvSpPr>
        <p:spPr>
          <a:xfrm rot="18541804" flipH="1">
            <a:off x="9841101" y="4098340"/>
            <a:ext cx="16452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600" dirty="0" smtClean="0"/>
              <a:t>POSAMEZNIK</a:t>
            </a:r>
            <a:endParaRPr lang="en-GB" sz="1600" dirty="0"/>
          </a:p>
        </p:txBody>
      </p:sp>
      <p:sp>
        <p:nvSpPr>
          <p:cNvPr id="7" name="PoljeZBesedilom 6"/>
          <p:cNvSpPr txBox="1"/>
          <p:nvPr/>
        </p:nvSpPr>
        <p:spPr>
          <a:xfrm rot="2745554" flipH="1">
            <a:off x="6925208" y="4184993"/>
            <a:ext cx="15099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600" dirty="0" smtClean="0"/>
              <a:t>NAPADALEC</a:t>
            </a:r>
            <a:endParaRPr lang="en-GB" sz="1600" dirty="0"/>
          </a:p>
        </p:txBody>
      </p:sp>
      <p:cxnSp>
        <p:nvCxnSpPr>
          <p:cNvPr id="9" name="Raven puščični povezovalnik 8"/>
          <p:cNvCxnSpPr/>
          <p:nvPr/>
        </p:nvCxnSpPr>
        <p:spPr>
          <a:xfrm flipH="1" flipV="1">
            <a:off x="10733643" y="4455877"/>
            <a:ext cx="325913" cy="317829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PoljeZBesedilom 10"/>
          <p:cNvSpPr txBox="1"/>
          <p:nvPr/>
        </p:nvSpPr>
        <p:spPr>
          <a:xfrm>
            <a:off x="10623176" y="4836459"/>
            <a:ext cx="116093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100" dirty="0" smtClean="0">
                <a:solidFill>
                  <a:srgbClr val="FF0000"/>
                </a:solidFill>
              </a:rPr>
              <a:t>Najšibkejši člen</a:t>
            </a:r>
            <a:endParaRPr lang="en-GB" sz="11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4617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Opis problema </a:t>
            </a:r>
            <a:endParaRPr lang="en-GB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1295400" y="1981201"/>
            <a:ext cx="9601200" cy="842681"/>
          </a:xfrm>
        </p:spPr>
        <p:txBody>
          <a:bodyPr/>
          <a:lstStyle/>
          <a:p>
            <a:r>
              <a:rPr lang="sl-SI" dirty="0" smtClean="0"/>
              <a:t>Poznavanje slabosti tujih brezžičnih omrežnih povezav</a:t>
            </a:r>
            <a:endParaRPr lang="en-GB" dirty="0"/>
          </a:p>
        </p:txBody>
      </p:sp>
      <p:pic>
        <p:nvPicPr>
          <p:cNvPr id="4" name="image36.pn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2903350" y="2554505"/>
            <a:ext cx="5730875" cy="2997200"/>
          </a:xfrm>
          <a:prstGeom prst="rect">
            <a:avLst/>
          </a:prstGeom>
          <a:ln/>
        </p:spPr>
      </p:pic>
      <p:sp>
        <p:nvSpPr>
          <p:cNvPr id="5" name="Zaobljeni pravokotnik 4"/>
          <p:cNvSpPr/>
          <p:nvPr/>
        </p:nvSpPr>
        <p:spPr>
          <a:xfrm>
            <a:off x="3213847" y="3939988"/>
            <a:ext cx="999565" cy="439271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PoljeZBesedilom 5"/>
          <p:cNvSpPr txBox="1"/>
          <p:nvPr/>
        </p:nvSpPr>
        <p:spPr>
          <a:xfrm>
            <a:off x="3263152" y="3868439"/>
            <a:ext cx="9502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900" b="1" dirty="0" smtClean="0">
                <a:ea typeface="Adobe Fan Heiti Std B" panose="020B0700000000000000" pitchFamily="34" charset="-128"/>
              </a:rPr>
              <a:t>Povežeš se na javni </a:t>
            </a:r>
            <a:r>
              <a:rPr lang="sl-SI" sz="900" b="1" dirty="0" err="1" smtClean="0">
                <a:ea typeface="Adobe Fan Heiti Std B" panose="020B0700000000000000" pitchFamily="34" charset="-128"/>
              </a:rPr>
              <a:t>Wi</a:t>
            </a:r>
            <a:r>
              <a:rPr lang="sl-SI" sz="900" b="1" dirty="0" smtClean="0">
                <a:ea typeface="Adobe Fan Heiti Std B" panose="020B0700000000000000" pitchFamily="34" charset="-128"/>
              </a:rPr>
              <a:t>-Fi</a:t>
            </a:r>
            <a:endParaRPr lang="en-GB" sz="900" b="1" dirty="0">
              <a:ea typeface="Adobe Fan Heiti Std B" panose="020B0700000000000000" pitchFamily="34" charset="-128"/>
            </a:endParaRPr>
          </a:p>
        </p:txBody>
      </p:sp>
      <p:sp>
        <p:nvSpPr>
          <p:cNvPr id="7" name="Pravokotnik 6"/>
          <p:cNvSpPr/>
          <p:nvPr/>
        </p:nvSpPr>
        <p:spPr>
          <a:xfrm>
            <a:off x="4500282" y="5069541"/>
            <a:ext cx="2173941" cy="4572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PoljeZBesedilom 7"/>
          <p:cNvSpPr txBox="1"/>
          <p:nvPr/>
        </p:nvSpPr>
        <p:spPr>
          <a:xfrm>
            <a:off x="4728881" y="4960043"/>
            <a:ext cx="171674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900" b="1" dirty="0" smtClean="0"/>
              <a:t>Napadalec izkoristi varnostno napako v usmerjevalniku</a:t>
            </a:r>
            <a:endParaRPr lang="en-GB" sz="900" b="1" dirty="0"/>
          </a:p>
        </p:txBody>
      </p:sp>
      <p:sp>
        <p:nvSpPr>
          <p:cNvPr id="10" name="Pravokotnik 9"/>
          <p:cNvSpPr/>
          <p:nvPr/>
        </p:nvSpPr>
        <p:spPr>
          <a:xfrm>
            <a:off x="6871447" y="3889793"/>
            <a:ext cx="1456765" cy="53428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PoljeZBesedilom 8"/>
          <p:cNvSpPr txBox="1"/>
          <p:nvPr/>
        </p:nvSpPr>
        <p:spPr>
          <a:xfrm>
            <a:off x="6760204" y="3875305"/>
            <a:ext cx="16792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900" b="1" dirty="0" smtClean="0"/>
              <a:t>Napadalec prestreže vse informacije med usmerjevalnikom in povezanimi napravami</a:t>
            </a:r>
            <a:endParaRPr lang="en-GB" sz="900" b="1" dirty="0"/>
          </a:p>
        </p:txBody>
      </p:sp>
    </p:spTree>
    <p:extLst>
      <p:ext uri="{BB962C8B-B14F-4D97-AF65-F5344CB8AC3E}">
        <p14:creationId xmlns:p14="http://schemas.microsoft.com/office/powerpoint/2010/main" val="73308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defTabSz="914400">
              <a:lnSpc>
                <a:spcPct val="90000"/>
              </a:lnSpc>
              <a:spcBef>
                <a:spcPts val="0"/>
              </a:spcBef>
              <a:buNone/>
            </a:pPr>
            <a:r>
              <a:rPr lang="sl-SI" sz="3200" b="1" i="0" dirty="0" smtClean="0">
                <a:solidFill>
                  <a:srgbClr val="D15A3E"/>
                </a:solidFill>
                <a:latin typeface="Arial"/>
                <a:ea typeface="+mj-ea"/>
                <a:cs typeface="+mj-cs"/>
              </a:rPr>
              <a:t>Prevencija </a:t>
            </a:r>
            <a:endParaRPr lang="sl-SI" sz="3200" b="1" i="0" dirty="0">
              <a:solidFill>
                <a:srgbClr val="D15A3E"/>
              </a:solidFill>
              <a:latin typeface="Arial"/>
              <a:ea typeface="+mj-ea"/>
              <a:cs typeface="+mj-cs"/>
            </a:endParaRP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1089212" y="1792942"/>
            <a:ext cx="6589058" cy="3809999"/>
          </a:xfrm>
        </p:spPr>
        <p:txBody>
          <a:bodyPr/>
          <a:lstStyle/>
          <a:p>
            <a:r>
              <a:rPr lang="sl-SI" dirty="0" smtClean="0"/>
              <a:t>Preučiti katere aplikacije nam zagotavljajo 2 stopenjsko </a:t>
            </a:r>
            <a:r>
              <a:rPr lang="sl-SI" dirty="0" err="1" smtClean="0"/>
              <a:t>avtentikacijo</a:t>
            </a:r>
            <a:endParaRPr lang="sl-SI" dirty="0" smtClean="0"/>
          </a:p>
          <a:p>
            <a:r>
              <a:rPr lang="sl-SI" dirty="0" smtClean="0"/>
              <a:t>Oblikovanje </a:t>
            </a:r>
            <a:r>
              <a:rPr lang="sl-SI" dirty="0"/>
              <a:t>močnih gesel </a:t>
            </a:r>
            <a:endParaRPr lang="sl-SI" dirty="0" smtClean="0"/>
          </a:p>
          <a:p>
            <a:r>
              <a:rPr lang="sl-SI" dirty="0" smtClean="0"/>
              <a:t>Informiranje kam in komu pošiljajo aplikacije naše podatke</a:t>
            </a:r>
          </a:p>
          <a:p>
            <a:r>
              <a:rPr lang="sl-SI" dirty="0" smtClean="0"/>
              <a:t>Ozaveščanje ostalih</a:t>
            </a:r>
          </a:p>
          <a:p>
            <a:endParaRPr lang="sl-SI" dirty="0" smtClean="0"/>
          </a:p>
          <a:p>
            <a:endParaRPr lang="sl-SI" dirty="0" smtClean="0"/>
          </a:p>
        </p:txBody>
      </p:sp>
      <p:sp>
        <p:nvSpPr>
          <p:cNvPr id="7" name="Zaobljeni pravokotnik 6"/>
          <p:cNvSpPr/>
          <p:nvPr/>
        </p:nvSpPr>
        <p:spPr>
          <a:xfrm>
            <a:off x="7606727" y="3619056"/>
            <a:ext cx="3638522" cy="128015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050" name="Picture 2" descr="two-step-verification-gmail.jpg (940×710)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0" t="5007" r="3514" b="15804"/>
          <a:stretch/>
        </p:blipFill>
        <p:spPr bwMode="auto">
          <a:xfrm>
            <a:off x="7606728" y="805352"/>
            <a:ext cx="4299667" cy="2650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ravokotnik 3"/>
          <p:cNvSpPr/>
          <p:nvPr/>
        </p:nvSpPr>
        <p:spPr>
          <a:xfrm>
            <a:off x="7704940" y="4221487"/>
            <a:ext cx="34420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dirty="0"/>
              <a:t>http://www.passwordmeter.com/</a:t>
            </a:r>
          </a:p>
        </p:txBody>
      </p:sp>
      <p:sp>
        <p:nvSpPr>
          <p:cNvPr id="5" name="Pravokotnik 4"/>
          <p:cNvSpPr/>
          <p:nvPr/>
        </p:nvSpPr>
        <p:spPr>
          <a:xfrm>
            <a:off x="7820421" y="3792969"/>
            <a:ext cx="32111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https://vimeo.com/221408431</a:t>
            </a:r>
          </a:p>
        </p:txBody>
      </p:sp>
    </p:spTree>
    <p:extLst>
      <p:ext uri="{BB962C8B-B14F-4D97-AF65-F5344CB8AC3E}">
        <p14:creationId xmlns:p14="http://schemas.microsoft.com/office/powerpoint/2010/main" val="1476019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Skupina 1"/>
          <p:cNvGrpSpPr/>
          <p:nvPr/>
        </p:nvGrpSpPr>
        <p:grpSpPr>
          <a:xfrm>
            <a:off x="545080" y="373226"/>
            <a:ext cx="11322453" cy="6290743"/>
            <a:chOff x="545080" y="373226"/>
            <a:chExt cx="11322453" cy="6290743"/>
          </a:xfrm>
        </p:grpSpPr>
        <p:pic>
          <p:nvPicPr>
            <p:cNvPr id="6" name="Slika 10" descr="fakulteta-za-varnostne-vede-fvv-ljubljana.jpg">
              <a:extLst>
                <a:ext uri="{FF2B5EF4-FFF2-40B4-BE49-F238E27FC236}">
                  <a16:creationId xmlns="" xmlns:a16="http://schemas.microsoft.com/office/drawing/2014/main" id="{03CECA2D-4B7A-4560-89A0-D4E26F70914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999860" y="373226"/>
              <a:ext cx="2867673" cy="1695637"/>
            </a:xfrm>
            <a:prstGeom prst="rect">
              <a:avLst/>
            </a:prstGeom>
          </p:spPr>
        </p:pic>
        <p:pic>
          <p:nvPicPr>
            <p:cNvPr id="4" name="Slika 9" descr="skladi.png">
              <a:extLst>
                <a:ext uri="{FF2B5EF4-FFF2-40B4-BE49-F238E27FC236}">
                  <a16:creationId xmlns="" xmlns:a16="http://schemas.microsoft.com/office/drawing/2014/main" id="{672C4B3A-7C8F-4A78-8CF2-0DE6FDC08FD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45080" y="5764477"/>
              <a:ext cx="2172458" cy="892003"/>
            </a:xfrm>
            <a:prstGeom prst="rect">
              <a:avLst/>
            </a:prstGeom>
          </p:spPr>
        </p:pic>
        <p:pic>
          <p:nvPicPr>
            <p:cNvPr id="5" name="Slika 11" descr="Logo_EKP_socialni_sklad_SLO_slogan.jpg">
              <a:extLst>
                <a:ext uri="{FF2B5EF4-FFF2-40B4-BE49-F238E27FC236}">
                  <a16:creationId xmlns="" xmlns:a16="http://schemas.microsoft.com/office/drawing/2014/main" id="{235241AD-6B4F-478F-87BD-D473F4B2799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6213" t="15772" r="7115" b="20575"/>
            <a:stretch/>
          </p:blipFill>
          <p:spPr bwMode="auto">
            <a:xfrm>
              <a:off x="4840402" y="5756987"/>
              <a:ext cx="2257206" cy="90698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7" name="Slika 12" descr="MIZS_slo.jpg">
              <a:extLst>
                <a:ext uri="{FF2B5EF4-FFF2-40B4-BE49-F238E27FC236}">
                  <a16:creationId xmlns="" xmlns:a16="http://schemas.microsoft.com/office/drawing/2014/main" id="{33A7E261-81B1-46AB-82DB-0A7842EA9DA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220473" y="6010372"/>
              <a:ext cx="2426448" cy="400212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="" xmlns:a16="http://schemas.microsoft.com/office/drawing/2014/main" id="{7DAECEA3-2E2F-4E6A-91C1-FA098FC47B67}"/>
                </a:ext>
              </a:extLst>
            </p:cNvPr>
            <p:cNvSpPr txBox="1"/>
            <p:nvPr/>
          </p:nvSpPr>
          <p:spPr>
            <a:xfrm>
              <a:off x="809100" y="615821"/>
              <a:ext cx="7887031" cy="46474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1400" dirty="0">
                  <a:solidFill>
                    <a:schemeClr val="bg1">
                      <a:lumMod val="50000"/>
                    </a:schemeClr>
                  </a:solidFill>
                </a:rPr>
                <a:t>Študentski inovativni projekti za družbeno korist 2016 – 2018</a:t>
              </a:r>
            </a:p>
            <a:p>
              <a:endParaRPr lang="sl-SI" dirty="0"/>
            </a:p>
            <a:p>
              <a:r>
                <a:rPr lang="sl-SI" sz="3200" b="1" dirty="0"/>
                <a:t>PSIVIM</a:t>
              </a:r>
            </a:p>
            <a:p>
              <a:r>
                <a:rPr lang="sl-SI" sz="2000" dirty="0"/>
                <a:t>Priporočilni sistem za informacijsko-varnostno izobraževanje mladostnikov</a:t>
              </a:r>
            </a:p>
            <a:p>
              <a:endParaRPr lang="sl-SI" dirty="0"/>
            </a:p>
            <a:p>
              <a:r>
                <a:rPr lang="sl-SI" sz="1400" dirty="0">
                  <a:solidFill>
                    <a:schemeClr val="bg1">
                      <a:lumMod val="50000"/>
                    </a:schemeClr>
                  </a:solidFill>
                </a:rPr>
                <a:t>Študenti			Mentorji</a:t>
              </a:r>
            </a:p>
            <a:p>
              <a:r>
                <a:rPr lang="sl-SI" dirty="0"/>
                <a:t>Nika Berčič		dr. Igor Bernik</a:t>
              </a:r>
            </a:p>
            <a:p>
              <a:r>
                <a:rPr lang="sl-SI" dirty="0"/>
                <a:t>Domen Hribar		dr. Blaž Markelj</a:t>
              </a:r>
            </a:p>
            <a:p>
              <a:r>
                <a:rPr lang="sl-SI" dirty="0"/>
                <a:t>Lara Klemenc		dr. Simon Vrhovec</a:t>
              </a:r>
            </a:p>
            <a:p>
              <a:r>
                <a:rPr lang="sl-SI" dirty="0" err="1"/>
                <a:t>Enja</a:t>
              </a:r>
              <a:r>
                <a:rPr lang="sl-SI" dirty="0"/>
                <a:t> Kokalj		dr. Uroš Ocepek</a:t>
              </a:r>
            </a:p>
            <a:p>
              <a:r>
                <a:rPr lang="sl-SI" dirty="0"/>
                <a:t>Iza Kokoravec</a:t>
              </a:r>
            </a:p>
            <a:p>
              <a:r>
                <a:rPr lang="sl-SI" dirty="0"/>
                <a:t>Suzana Kužnik</a:t>
              </a:r>
            </a:p>
            <a:p>
              <a:r>
                <a:rPr lang="sl-SI" dirty="0"/>
                <a:t>Ida Majerle</a:t>
              </a:r>
            </a:p>
            <a:p>
              <a:r>
                <a:rPr lang="sl-SI" dirty="0"/>
                <a:t>Aleš Ravnikar</a:t>
              </a:r>
            </a:p>
            <a:p>
              <a:r>
                <a:rPr lang="sl-SI" dirty="0"/>
                <a:t>David Sluga</a:t>
              </a:r>
            </a:p>
            <a:p>
              <a:r>
                <a:rPr lang="sl-SI" dirty="0"/>
                <a:t>Sara Tomše</a:t>
              </a:r>
            </a:p>
          </p:txBody>
        </p:sp>
      </p:grpSp>
      <p:pic>
        <p:nvPicPr>
          <p:cNvPr id="3" name="Slika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1614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amond Grid 16x9">
  <a:themeElements>
    <a:clrScheme name="DiamondGrid">
      <a:dk1>
        <a:srgbClr val="2D2E2D"/>
      </a:dk1>
      <a:lt1>
        <a:sysClr val="window" lastClr="FFFFFF"/>
      </a:lt1>
      <a:dk2>
        <a:srgbClr val="000000"/>
      </a:dk2>
      <a:lt2>
        <a:srgbClr val="EAEAEA"/>
      </a:lt2>
      <a:accent1>
        <a:srgbClr val="D15A3E"/>
      </a:accent1>
      <a:accent2>
        <a:srgbClr val="B2B2B2"/>
      </a:accent2>
      <a:accent3>
        <a:srgbClr val="4F91A1"/>
      </a:accent3>
      <a:accent4>
        <a:srgbClr val="F0BA34"/>
      </a:accent4>
      <a:accent5>
        <a:srgbClr val="AEB733"/>
      </a:accent5>
      <a:accent6>
        <a:srgbClr val="926397"/>
      </a:accent6>
      <a:hlink>
        <a:srgbClr val="4F91A1"/>
      </a:hlink>
      <a:folHlink>
        <a:srgbClr val="808080"/>
      </a:folHlink>
    </a:clrScheme>
    <a:fontScheme name="Arial">
      <a:maj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15_4109default" id="{E728D685-11FC-4812-BA85-57AC6F9C9F40}" vid="{BC4E008B-95FF-4815-904E-143A8EDFC1D4}"/>
    </a:ext>
  </a:extLst>
</a:theme>
</file>

<file path=ppt/theme/theme2.xml><?xml version="1.0" encoding="utf-8"?>
<a:theme xmlns:a="http://schemas.openxmlformats.org/drawingml/2006/main" name="Office Theme">
  <a:themeElements>
    <a:clrScheme name="DiamondGrid">
      <a:dk1>
        <a:srgbClr val="2D2E2D"/>
      </a:dk1>
      <a:lt1>
        <a:sysClr val="window" lastClr="FFFFFF"/>
      </a:lt1>
      <a:dk2>
        <a:srgbClr val="000000"/>
      </a:dk2>
      <a:lt2>
        <a:srgbClr val="EAEAEA"/>
      </a:lt2>
      <a:accent1>
        <a:srgbClr val="D15A3E"/>
      </a:accent1>
      <a:accent2>
        <a:srgbClr val="B2B2B2"/>
      </a:accent2>
      <a:accent3>
        <a:srgbClr val="4F91A1"/>
      </a:accent3>
      <a:accent4>
        <a:srgbClr val="F0BA34"/>
      </a:accent4>
      <a:accent5>
        <a:srgbClr val="AEB733"/>
      </a:accent5>
      <a:accent6>
        <a:srgbClr val="926397"/>
      </a:accent6>
      <a:hlink>
        <a:srgbClr val="4F91A1"/>
      </a:hlink>
      <a:folHlink>
        <a:srgbClr val="808080"/>
      </a:folHlink>
    </a:clrScheme>
    <a:fontScheme name="Arial">
      <a:maj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DiamondGrid">
      <a:dk1>
        <a:srgbClr val="2D2E2D"/>
      </a:dk1>
      <a:lt1>
        <a:sysClr val="window" lastClr="FFFFFF"/>
      </a:lt1>
      <a:dk2>
        <a:srgbClr val="000000"/>
      </a:dk2>
      <a:lt2>
        <a:srgbClr val="EAEAEA"/>
      </a:lt2>
      <a:accent1>
        <a:srgbClr val="D15A3E"/>
      </a:accent1>
      <a:accent2>
        <a:srgbClr val="B2B2B2"/>
      </a:accent2>
      <a:accent3>
        <a:srgbClr val="4F91A1"/>
      </a:accent3>
      <a:accent4>
        <a:srgbClr val="F0BA34"/>
      </a:accent4>
      <a:accent5>
        <a:srgbClr val="AEB733"/>
      </a:accent5>
      <a:accent6>
        <a:srgbClr val="926397"/>
      </a:accent6>
      <a:hlink>
        <a:srgbClr val="4F91A1"/>
      </a:hlink>
      <a:folHlink>
        <a:srgbClr val="808080"/>
      </a:folHlink>
    </a:clrScheme>
    <a:fontScheme name="Arial">
      <a:maj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27087C0F-7449-45C4-B248-63D02665BF1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Predstavitev diamantne mreže (širok zaslon)</Template>
  <TotalTime>0</TotalTime>
  <Words>104</Words>
  <Application>Microsoft Office PowerPoint</Application>
  <PresentationFormat>Širokozaslonsko</PresentationFormat>
  <Paragraphs>39</Paragraphs>
  <Slides>5</Slides>
  <Notes>1</Notes>
  <HiddenSlides>0</HiddenSlides>
  <MMClips>0</MMClips>
  <ScaleCrop>false</ScaleCrop>
  <HeadingPairs>
    <vt:vector size="6" baseType="variant">
      <vt:variant>
        <vt:lpstr>Uporabljene pisave</vt:lpstr>
      </vt:variant>
      <vt:variant>
        <vt:i4>2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5</vt:i4>
      </vt:variant>
    </vt:vector>
  </HeadingPairs>
  <TitlesOfParts>
    <vt:vector size="8" baseType="lpstr">
      <vt:lpstr>Adobe Fan Heiti Std B</vt:lpstr>
      <vt:lpstr>Arial</vt:lpstr>
      <vt:lpstr>Diamond Grid 16x9</vt:lpstr>
      <vt:lpstr>2. Razumevanje informacijsko-varnostnih trendov</vt:lpstr>
      <vt:lpstr>Opis problema</vt:lpstr>
      <vt:lpstr>Opis problema </vt:lpstr>
      <vt:lpstr>Prevencija </vt:lpstr>
      <vt:lpstr>PowerPointova predstavitev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2017-09-14T07:28:34Z</dcterms:created>
  <dcterms:modified xsi:type="dcterms:W3CDTF">2017-09-24T16:54:21Z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TC030310159991</vt:lpwstr>
  </property>
</Properties>
</file>