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1" r:id="rId3"/>
    <p:sldId id="257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2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Raven povezovalnik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ven povezovalnik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Raven povezovalnik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ven povezovalnik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ven povezovalnik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ven povezovalnik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Skupin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Raven povezovalnik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aven povezovalnik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ven povezovalnik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Raven povezovalnik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ven povezovalnik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ven povezovalnik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Skupin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Raven povezovalnik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ven povezovalnik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en povezovalnik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ovezovalnik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Skupin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Raven povezovalnik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aven povezovalnik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aven povezovalnik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Raven povezovalnik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ven povezovalnik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ven povezovalnik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cxnSp>
        <p:nvCxnSpPr>
          <p:cNvPr id="58" name="Raven povezovalnik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Raven povezovalnik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Skupin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Raven povezovalnik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ven povezovalnik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ven povezovalnik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ven povezovalnik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Skupin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Raven povezovalnik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aven povezovalnik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ven povezovalnik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aven povezovalnik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ven povezovalnik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ven povezovalnik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Skupin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Raven povezovalnik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en povezovalnik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ovezovalnik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ovezovalnik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Skupin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Raven povezovalnik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aven povezovalnik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aven povezovalnik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Raven povezovalnik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ven povezovalnik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ven povezovalnik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58" name="Raven povezovalnik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Skupin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Raven povezovalnik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Raven povezovalnik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aven povezovalnik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aven povezovalnik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aven povezovalnik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Raven povezovalnik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aven povezovalnik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Raven povezovalnik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Raven povezovalnik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Raven povezovalnik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Raven povezovalnik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aven povezovalnik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aven povezovalnik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aven povezovalnik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aven povezovalnik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aven povezovalnik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Skupin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Raven povezovalnik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aven povezovalnik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aven povezovalnik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aven povezovalnik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aven povezovalnik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Skupin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Raven povezovalnik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aven povezovalnik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aven povezovalnik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aven povezovalnik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aven povezovalnik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Raven povezovalnik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aven povezovalnik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aven povezovalnik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aven povezovalnik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aven povezovalnik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Skupin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Raven povezovalnik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aven povezovalnik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aven povezovalnik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aven povezovalnik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aven povezovalnik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Skupin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Raven povezovalnik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Raven povezovalnik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Raven povezovalnik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aven povezovalnik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aven povezovalnik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Raven povezovalnik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aven povezovalnik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aven povezovalnik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aven povezovalnik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aven povezovalnik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Ograda datuma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213" name="Ograda nog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214" name="Ograda številke diapozitiva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Raven povezovalnik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en povezovalnik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Skupin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Raven povezovalnik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ven povezovalnik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ven povezovalnik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ven povezovalnik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Skupin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ven povezovalnik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aven povezovalnik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aven povezovalnik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ven povezovalnik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ven povezovalnik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aven povezovalnik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Skupin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Raven povezovalnik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ovezovalnik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ven povezovalnik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ven povezovalnik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aven povezovalnik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aven povezovalnik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aven povezovalnik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ven povezovalnik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ven povezovalnik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ven povezovalnik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avokotni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60" name="Raven povezovalnik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Raven povezovalnik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en povezovalnik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ven povezovalnik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ovezovalnik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en povezovalnik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en povezovalnik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ven povezovalnik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en povezovalnik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ven povezovalnik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Skupin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Raven povezovalnik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ven povezovalnik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ven povezovalnik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ven povezovalnik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ven povezovalnik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Skupin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Raven povezovalnik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ven povezovalnik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ven povezovalnik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ven povezovalnik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aven povezovalnik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Raven povezovalnik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ven povezovalnik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ven povezovalnik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ven povezovalnik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ven povezovalnik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Skupin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Raven povezovalnik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ovezovalnik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ovezovalnik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ovezovalnik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ven povezovalnik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Skupin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Raven povezovalnik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aven povezovalnik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aven povezovalnik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aven povezovalnik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aven povezovalnik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Raven povezovalnik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ven povezovalnik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ven povezovalnik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ven povezovalnik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ven povezovalnik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avokotni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cxnSp>
        <p:nvCxnSpPr>
          <p:cNvPr id="59" name="Raven povezovalnik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kupin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Raven povezovalnik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aven povezovalnik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ven povezovalnik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ven povezovalnik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aven povezovalnik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aven povezovalnik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aven povezovalnik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aven povezovalnik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ven povezovalnik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ven povezovalnik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aven povezovalnik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en povezovalnik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ven povezovalnik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ven povezovalnik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ven povezovalnik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ven povezovalnik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Skupin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Raven povezovalnik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aven povezovalnik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aven povezovalnik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aven povezovalnik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aven povezovalnik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Skupin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Raven povezovalnik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aven povezovalnik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aven povezovalnik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Raven povezovalnik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Raven povezovalnik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Raven povezovalnik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aven povezovalnik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aven povezovalnik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aven povezovalnik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aven povezovalnik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Skupin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Raven povezovalnik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aven povezovalnik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ven povezovalnik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aven povezovalnik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aven povezovalnik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Skupin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Raven povezovalnik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aven povezovalnik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aven povezovalnik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aven povezovalnik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aven povezovalnik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Raven povezovalnik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aven povezovalnik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aven povezovalnik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aven povezovalnik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aven povezovalnik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sl-SI" smtClean="0"/>
              <a:t>24. 09. 2017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sl-SI" smtClean="0"/>
              <a:pPr/>
              <a:t>‹#›</a:t>
            </a:fld>
            <a:endParaRPr lang="sl-SI" dirty="0"/>
          </a:p>
        </p:txBody>
      </p:sp>
      <p:cxnSp>
        <p:nvCxnSpPr>
          <p:cNvPr id="148" name="Raven povezovalnik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0.dms.mpinteractiv.ro/media/401/321/5106/7867802/2/stiri-coverinsisde.jpg?width=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C93ED"/>
              </a:clrFrom>
              <a:clrTo>
                <a:srgbClr val="6C93E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13" y="1389529"/>
            <a:ext cx="6345242" cy="37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45" y="1470076"/>
            <a:ext cx="9604310" cy="33832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l-SI" sz="7200" dirty="0" smtClean="0"/>
              <a:t>2. Razumevanje </a:t>
            </a:r>
            <a:r>
              <a:rPr lang="sl-SI" sz="7200" dirty="0"/>
              <a:t>informacijsko-varnostnih trendov</a:t>
            </a:r>
            <a:endParaRPr lang="sl-SI" sz="7200" b="1" i="0" baseline="0" dirty="0">
              <a:solidFill>
                <a:srgbClr val="2D2E2D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Opis problema</a:t>
            </a:r>
            <a:endParaRPr lang="sl-SI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95400" y="1981201"/>
            <a:ext cx="4424082" cy="2151527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b="0" i="0" dirty="0" smtClean="0">
                <a:solidFill>
                  <a:srgbClr val="2D2E2D"/>
                </a:solidFill>
                <a:latin typeface="Arial"/>
              </a:rPr>
              <a:t>Spremljanje in poznavanje novosti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r>
              <a:rPr lang="sl-SI" sz="2000" b="0" i="0" dirty="0" smtClean="0">
                <a:solidFill>
                  <a:srgbClr val="2D2E2D"/>
                </a:solidFill>
                <a:latin typeface="Arial"/>
              </a:rPr>
              <a:t>Uporabnik je najšibkejši člen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sl-SI" dirty="0"/>
              <a:t>Incident prepoznamo prepozno</a:t>
            </a:r>
          </a:p>
          <a:p>
            <a:pPr>
              <a:buClr>
                <a:srgbClr val="D15A3E"/>
              </a:buClr>
              <a:buFont typeface="Arial"/>
              <a:buChar char="▪"/>
            </a:pPr>
            <a:r>
              <a:rPr lang="sl-SI" dirty="0"/>
              <a:t>Ne vemo kako ukrepati ob incidentu</a:t>
            </a:r>
            <a:endParaRPr lang="en-GB" dirty="0"/>
          </a:p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15A3E"/>
              </a:buClr>
              <a:buSzPct val="100000"/>
              <a:buFont typeface="Arial"/>
              <a:buChar char="▪"/>
            </a:pPr>
            <a:endParaRPr lang="sl-SI" dirty="0" smtClean="0"/>
          </a:p>
        </p:txBody>
      </p:sp>
      <p:sp>
        <p:nvSpPr>
          <p:cNvPr id="4" name="Enakokraki trikotnik 3"/>
          <p:cNvSpPr/>
          <p:nvPr/>
        </p:nvSpPr>
        <p:spPr>
          <a:xfrm>
            <a:off x="7938247" y="2249330"/>
            <a:ext cx="2429435" cy="1940859"/>
          </a:xfrm>
          <a:prstGeom prst="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ljeZBesedilom 4"/>
          <p:cNvSpPr txBox="1"/>
          <p:nvPr/>
        </p:nvSpPr>
        <p:spPr>
          <a:xfrm flipH="1">
            <a:off x="8727518" y="1778507"/>
            <a:ext cx="150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SPLET</a:t>
            </a:r>
            <a:endParaRPr lang="en-GB" sz="1600" dirty="0"/>
          </a:p>
        </p:txBody>
      </p:sp>
      <p:sp>
        <p:nvSpPr>
          <p:cNvPr id="6" name="PoljeZBesedilom 5"/>
          <p:cNvSpPr txBox="1"/>
          <p:nvPr/>
        </p:nvSpPr>
        <p:spPr>
          <a:xfrm rot="18541804" flipH="1">
            <a:off x="9841101" y="4098340"/>
            <a:ext cx="164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POSAMEZNIK</a:t>
            </a:r>
            <a:endParaRPr lang="en-GB" sz="1600" dirty="0"/>
          </a:p>
        </p:txBody>
      </p:sp>
      <p:sp>
        <p:nvSpPr>
          <p:cNvPr id="7" name="PoljeZBesedilom 6"/>
          <p:cNvSpPr txBox="1"/>
          <p:nvPr/>
        </p:nvSpPr>
        <p:spPr>
          <a:xfrm rot="2745554" flipH="1">
            <a:off x="6925208" y="4184993"/>
            <a:ext cx="150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NAPADALEC</a:t>
            </a:r>
            <a:endParaRPr lang="en-GB" sz="1600" dirty="0"/>
          </a:p>
        </p:txBody>
      </p:sp>
      <p:cxnSp>
        <p:nvCxnSpPr>
          <p:cNvPr id="9" name="Raven puščični povezovalnik 8"/>
          <p:cNvCxnSpPr/>
          <p:nvPr/>
        </p:nvCxnSpPr>
        <p:spPr>
          <a:xfrm flipH="1" flipV="1">
            <a:off x="10733643" y="4455877"/>
            <a:ext cx="325913" cy="3178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10623176" y="4836459"/>
            <a:ext cx="1160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dirty="0" smtClean="0">
                <a:solidFill>
                  <a:srgbClr val="FF0000"/>
                </a:solidFill>
              </a:rPr>
              <a:t>Najšibkejši člen</a:t>
            </a: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 problema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0" y="1981201"/>
            <a:ext cx="9601200" cy="842681"/>
          </a:xfrm>
        </p:spPr>
        <p:txBody>
          <a:bodyPr/>
          <a:lstStyle/>
          <a:p>
            <a:r>
              <a:rPr lang="sl-SI" dirty="0" smtClean="0"/>
              <a:t>Poznavanje slabosti tujih brezžičnih omrežnih povezav</a:t>
            </a:r>
            <a:endParaRPr lang="en-GB" dirty="0"/>
          </a:p>
        </p:txBody>
      </p:sp>
      <p:pic>
        <p:nvPicPr>
          <p:cNvPr id="4" name="image3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03350" y="2554505"/>
            <a:ext cx="5730875" cy="2997200"/>
          </a:xfrm>
          <a:prstGeom prst="rect">
            <a:avLst/>
          </a:prstGeom>
          <a:ln/>
        </p:spPr>
      </p:pic>
      <p:sp>
        <p:nvSpPr>
          <p:cNvPr id="5" name="Zaobljeni pravokotnik 4"/>
          <p:cNvSpPr/>
          <p:nvPr/>
        </p:nvSpPr>
        <p:spPr>
          <a:xfrm>
            <a:off x="3213847" y="3939988"/>
            <a:ext cx="999565" cy="4392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jeZBesedilom 5"/>
          <p:cNvSpPr txBox="1"/>
          <p:nvPr/>
        </p:nvSpPr>
        <p:spPr>
          <a:xfrm>
            <a:off x="3263152" y="3868439"/>
            <a:ext cx="95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00" b="1" dirty="0" smtClean="0">
                <a:ea typeface="Adobe Fan Heiti Std B" panose="020B0700000000000000" pitchFamily="34" charset="-128"/>
              </a:rPr>
              <a:t>Povežeš se na javni </a:t>
            </a:r>
            <a:r>
              <a:rPr lang="sl-SI" sz="900" b="1" dirty="0" err="1" smtClean="0">
                <a:ea typeface="Adobe Fan Heiti Std B" panose="020B0700000000000000" pitchFamily="34" charset="-128"/>
              </a:rPr>
              <a:t>Wi</a:t>
            </a:r>
            <a:r>
              <a:rPr lang="sl-SI" sz="900" b="1" dirty="0" smtClean="0">
                <a:ea typeface="Adobe Fan Heiti Std B" panose="020B0700000000000000" pitchFamily="34" charset="-128"/>
              </a:rPr>
              <a:t>-Fi</a:t>
            </a:r>
            <a:endParaRPr lang="en-GB" sz="900" b="1" dirty="0">
              <a:ea typeface="Adobe Fan Heiti Std B" panose="020B0700000000000000" pitchFamily="34" charset="-128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500282" y="5069541"/>
            <a:ext cx="2173941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jeZBesedilom 7"/>
          <p:cNvSpPr txBox="1"/>
          <p:nvPr/>
        </p:nvSpPr>
        <p:spPr>
          <a:xfrm>
            <a:off x="4728881" y="4960043"/>
            <a:ext cx="17167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00" b="1" dirty="0" smtClean="0"/>
              <a:t>Napadalec izkoristi varnostno napako v usmerjevalniku</a:t>
            </a:r>
            <a:endParaRPr lang="en-GB" sz="900" b="1" dirty="0"/>
          </a:p>
        </p:txBody>
      </p:sp>
      <p:sp>
        <p:nvSpPr>
          <p:cNvPr id="10" name="Pravokotnik 9"/>
          <p:cNvSpPr/>
          <p:nvPr/>
        </p:nvSpPr>
        <p:spPr>
          <a:xfrm>
            <a:off x="6871447" y="3889793"/>
            <a:ext cx="1456765" cy="53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oljeZBesedilom 8"/>
          <p:cNvSpPr txBox="1"/>
          <p:nvPr/>
        </p:nvSpPr>
        <p:spPr>
          <a:xfrm>
            <a:off x="6760204" y="3875305"/>
            <a:ext cx="167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00" b="1" dirty="0" smtClean="0"/>
              <a:t>Napadalec prestreže vse informacije med usmerjevalnikom in povezanimi napravami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733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3200" b="1" i="0" dirty="0" smtClean="0">
                <a:solidFill>
                  <a:srgbClr val="D15A3E"/>
                </a:solidFill>
                <a:latin typeface="Arial"/>
                <a:ea typeface="+mj-ea"/>
                <a:cs typeface="+mj-cs"/>
              </a:rPr>
              <a:t>Prevencija </a:t>
            </a:r>
            <a:endParaRPr lang="sl-SI" sz="3200" b="1" i="0" dirty="0">
              <a:solidFill>
                <a:srgbClr val="D15A3E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89212" y="1792942"/>
            <a:ext cx="6589058" cy="3809999"/>
          </a:xfrm>
        </p:spPr>
        <p:txBody>
          <a:bodyPr/>
          <a:lstStyle/>
          <a:p>
            <a:r>
              <a:rPr lang="sl-SI" dirty="0" smtClean="0"/>
              <a:t>Preučiti katere aplikacije nam zagotavljajo 2 stopenjsko </a:t>
            </a:r>
            <a:r>
              <a:rPr lang="sl-SI" dirty="0" err="1" smtClean="0"/>
              <a:t>avtentikacijo</a:t>
            </a:r>
            <a:endParaRPr lang="sl-SI" dirty="0" smtClean="0"/>
          </a:p>
          <a:p>
            <a:r>
              <a:rPr lang="sl-SI" dirty="0" smtClean="0"/>
              <a:t>Oblikovanje </a:t>
            </a:r>
            <a:r>
              <a:rPr lang="sl-SI" dirty="0"/>
              <a:t>močnih gesel </a:t>
            </a:r>
            <a:endParaRPr lang="sl-SI" dirty="0" smtClean="0"/>
          </a:p>
          <a:p>
            <a:r>
              <a:rPr lang="sl-SI" dirty="0" smtClean="0"/>
              <a:t>Informiranje kam in komu pošiljajo aplikacije naše podatke</a:t>
            </a:r>
          </a:p>
          <a:p>
            <a:r>
              <a:rPr lang="sl-SI" dirty="0" smtClean="0"/>
              <a:t>Ozaveščanje ostalih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sp>
        <p:nvSpPr>
          <p:cNvPr id="7" name="Zaobljeni pravokotnik 6"/>
          <p:cNvSpPr/>
          <p:nvPr/>
        </p:nvSpPr>
        <p:spPr>
          <a:xfrm>
            <a:off x="7606727" y="3619056"/>
            <a:ext cx="3638522" cy="12801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two-step-verification-gmail.jpg (940×71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5007" r="3514" b="15804"/>
          <a:stretch/>
        </p:blipFill>
        <p:spPr bwMode="auto">
          <a:xfrm>
            <a:off x="7606728" y="805352"/>
            <a:ext cx="4299667" cy="26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704940" y="4221487"/>
            <a:ext cx="344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http://www.passwordmeter.com/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820421" y="3792969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https://vimeo.com/221408431</a:t>
            </a:r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45080" y="373226"/>
            <a:ext cx="11322453" cy="6290743"/>
            <a:chOff x="545080" y="373226"/>
            <a:chExt cx="11322453" cy="6290743"/>
          </a:xfrm>
        </p:grpSpPr>
        <p:pic>
          <p:nvPicPr>
            <p:cNvPr id="6" name="Slika 10" descr="fakulteta-za-varnostne-vede-fvv-ljubljana.jpg">
              <a:extLst>
                <a:ext uri="{FF2B5EF4-FFF2-40B4-BE49-F238E27FC236}">
                  <a16:creationId xmlns="" xmlns:a16="http://schemas.microsoft.com/office/drawing/2014/main" id="{03CECA2D-4B7A-4560-89A0-D4E26F709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9860" y="373226"/>
              <a:ext cx="2867673" cy="1695637"/>
            </a:xfrm>
            <a:prstGeom prst="rect">
              <a:avLst/>
            </a:prstGeom>
          </p:spPr>
        </p:pic>
        <p:pic>
          <p:nvPicPr>
            <p:cNvPr id="4" name="Slika 9" descr="skladi.png">
              <a:extLst>
                <a:ext uri="{FF2B5EF4-FFF2-40B4-BE49-F238E27FC236}">
                  <a16:creationId xmlns="" xmlns:a16="http://schemas.microsoft.com/office/drawing/2014/main" id="{672C4B3A-7C8F-4A78-8CF2-0DE6FDC0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080" y="5764477"/>
              <a:ext cx="2172458" cy="892003"/>
            </a:xfrm>
            <a:prstGeom prst="rect">
              <a:avLst/>
            </a:prstGeom>
          </p:spPr>
        </p:pic>
        <p:pic>
          <p:nvPicPr>
            <p:cNvPr id="5" name="Slika 11" descr="Logo_EKP_socialni_sklad_SLO_slogan.jpg">
              <a:extLst>
                <a:ext uri="{FF2B5EF4-FFF2-40B4-BE49-F238E27FC236}">
                  <a16:creationId xmlns="" xmlns:a16="http://schemas.microsoft.com/office/drawing/2014/main" id="{235241AD-6B4F-478F-87BD-D473F4B27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13" t="15772" r="7115" b="20575"/>
            <a:stretch/>
          </p:blipFill>
          <p:spPr bwMode="auto">
            <a:xfrm>
              <a:off x="4840402" y="5756987"/>
              <a:ext cx="2257206" cy="9069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Slika 12" descr="MIZS_slo.jpg">
              <a:extLst>
                <a:ext uri="{FF2B5EF4-FFF2-40B4-BE49-F238E27FC236}">
                  <a16:creationId xmlns="" xmlns:a16="http://schemas.microsoft.com/office/drawing/2014/main" id="{33A7E261-81B1-46AB-82DB-0A7842EA9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0473" y="6010372"/>
              <a:ext cx="2426448" cy="4002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DAECEA3-2E2F-4E6A-91C1-FA098FC47B67}"/>
                </a:ext>
              </a:extLst>
            </p:cNvPr>
            <p:cNvSpPr txBox="1"/>
            <p:nvPr/>
          </p:nvSpPr>
          <p:spPr>
            <a:xfrm>
              <a:off x="809100" y="615821"/>
              <a:ext cx="7887031" cy="4647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>
                  <a:solidFill>
                    <a:schemeClr val="bg1">
                      <a:lumMod val="50000"/>
                    </a:schemeClr>
                  </a:solidFill>
                </a:rPr>
                <a:t>Študentski inovativni projekti za družbeno korist 2016 – 2018</a:t>
              </a:r>
            </a:p>
            <a:p>
              <a:endParaRPr lang="sl-SI" dirty="0"/>
            </a:p>
            <a:p>
              <a:r>
                <a:rPr lang="sl-SI" sz="3200" b="1" dirty="0"/>
                <a:t>PSIVIM</a:t>
              </a:r>
            </a:p>
            <a:p>
              <a:r>
                <a:rPr lang="sl-SI" sz="2000" dirty="0"/>
                <a:t>Priporočilni sistem za informacijsko-varnostno izobraževanje mladostnikov</a:t>
              </a:r>
            </a:p>
            <a:p>
              <a:endParaRPr lang="sl-SI" dirty="0"/>
            </a:p>
            <a:p>
              <a:r>
                <a:rPr lang="sl-SI" sz="1400" dirty="0">
                  <a:solidFill>
                    <a:schemeClr val="bg1">
                      <a:lumMod val="50000"/>
                    </a:schemeClr>
                  </a:solidFill>
                </a:rPr>
                <a:t>Študenti			Mentorji</a:t>
              </a:r>
            </a:p>
            <a:p>
              <a:r>
                <a:rPr lang="sl-SI" dirty="0"/>
                <a:t>Nika Berčič		dr. Igor Bernik</a:t>
              </a:r>
            </a:p>
            <a:p>
              <a:r>
                <a:rPr lang="sl-SI" dirty="0"/>
                <a:t>Domen Hribar		dr. Blaž Markelj</a:t>
              </a:r>
            </a:p>
            <a:p>
              <a:r>
                <a:rPr lang="sl-SI" dirty="0"/>
                <a:t>Lara Klemenc		dr. Simon Vrhovec</a:t>
              </a:r>
            </a:p>
            <a:p>
              <a:r>
                <a:rPr lang="sl-SI" dirty="0" err="1"/>
                <a:t>Enja</a:t>
              </a:r>
              <a:r>
                <a:rPr lang="sl-SI" dirty="0"/>
                <a:t> Kokalj		dr. Uroš Ocepek</a:t>
              </a:r>
            </a:p>
            <a:p>
              <a:r>
                <a:rPr lang="sl-SI" dirty="0"/>
                <a:t>Iza Kokoravec</a:t>
              </a:r>
            </a:p>
            <a:p>
              <a:r>
                <a:rPr lang="sl-SI" dirty="0"/>
                <a:t>Suzana Kužnik</a:t>
              </a:r>
            </a:p>
            <a:p>
              <a:r>
                <a:rPr lang="sl-SI" dirty="0"/>
                <a:t>Ida Majerle</a:t>
              </a:r>
            </a:p>
            <a:p>
              <a:r>
                <a:rPr lang="sl-SI" dirty="0"/>
                <a:t>Aleš Ravnikar</a:t>
              </a:r>
            </a:p>
            <a:p>
              <a:r>
                <a:rPr lang="sl-SI" dirty="0"/>
                <a:t>David Sluga</a:t>
              </a:r>
            </a:p>
            <a:p>
              <a:r>
                <a:rPr lang="sl-SI" dirty="0"/>
                <a:t>Sara Tomše</a:t>
              </a:r>
            </a:p>
          </p:txBody>
        </p: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diamantne mreže (širok zaslon)</Template>
  <TotalTime>0</TotalTime>
  <Words>104</Words>
  <Application>Microsoft Office PowerPoint</Application>
  <PresentationFormat>Širokozaslonsko</PresentationFormat>
  <Paragraphs>39</Paragraphs>
  <Slides>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Adobe Fan Heiti Std B</vt:lpstr>
      <vt:lpstr>Arial</vt:lpstr>
      <vt:lpstr>Diamond Grid 16x9</vt:lpstr>
      <vt:lpstr>2. Razumevanje informacijsko-varnostnih trendov</vt:lpstr>
      <vt:lpstr>Opis problema</vt:lpstr>
      <vt:lpstr>Opis problema </vt:lpstr>
      <vt:lpstr>Prevencija 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2017-09-14T07:28:34Z</dcterms:created>
  <dcterms:modified xsi:type="dcterms:W3CDTF">2017-09-24T16:54:21Z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