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61" r:id="rId3"/>
    <p:sldId id="257" r:id="rId4"/>
    <p:sldId id="262" r:id="rId5"/>
    <p:sldId id="263" r:id="rId6"/>
    <p:sldId id="264" r:id="rId7"/>
    <p:sldId id="265" r:id="rId8"/>
    <p:sldId id="266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53" y="8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36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sl-SI" smtClean="0"/>
              <a:t>24. 09. 2017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sl-SI" smtClean="0"/>
              <a:t>24. 09. 2017</a:t>
            </a:fld>
            <a:endParaRPr lang="sl-SI" dirty="0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dirty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2869989-EB00-4EE7-BCB5-25BDC5BB29F8}" type="slidenum">
              <a:rPr lang="en-US" sz="1200" b="0" i="0">
                <a:latin typeface="Arial"/>
                <a:ea typeface="+mn-ea"/>
                <a:cs typeface="+mn-cs"/>
              </a:rPr>
              <a:t>2</a:t>
            </a:fld>
            <a:endParaRPr lang="en-US" sz="1200" b="0" i="0"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Raven povezovalnik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aven povezovalnik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ven povezovalnik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aven povezovalnik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ven povezovalnik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ven povezovalnik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ven povezovalnik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ven povezovalnik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ven povezovalnik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ven povezovalnik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ven povezovalnik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en povezovalnik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aven povezovalnik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aven povezovalnik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ven povezovalnik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aven povezovalnik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Skupina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Raven povezovalnik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aven povezovalnik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aven povezovalnik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aven povezovalnik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aven povezovalnik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Skupina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Raven povezovalnik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Raven povezovalnik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Raven povezovalnik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aven povezovalnik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aven povezovalnik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Raven povezovalnik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aven povezovalnik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aven povezovalnik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aven povezovalnik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aven povezovalnik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Skupina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Raven povezovalnik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aven povezovalnik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aven povezovalnik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aven povezovalnik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aven povezovalnik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Skupina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Raven povezovalnik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Raven povezovalnik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Raven povezovalnik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aven povezovalnik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aven povezovalnik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Raven povezovalnik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aven povezovalnik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aven povezovalnik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aven povezovalnik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aven povezovalnik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 dirty="0"/>
          </a:p>
        </p:txBody>
      </p:sp>
      <p:cxnSp>
        <p:nvCxnSpPr>
          <p:cNvPr id="58" name="Raven povezovalnik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sl-SI" smtClean="0"/>
              <a:t>24. 09. 2017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sl-SI" smtClean="0"/>
              <a:t>24. 09. 2017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sl-SI" smtClean="0"/>
              <a:t>24. 09. 2017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Raven povezovalnik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ven povezovalnik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aven povezovalnik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ven povezovalnik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ven povezovalnik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ven povezovalnik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ven povezovalnik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ven povezovalnik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ven povezovalnik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ven povezovalnik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en povezovalnik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aven povezovalnik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aven povezovalnik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ven povezovalnik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aven povezovalnik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aven povezovalnik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Skupina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Raven povezovalnik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aven povezovalnik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aven povezovalnik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aven povezovalnik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aven povezovalnik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Skupina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Raven povezovalnik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Raven povezovalnik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aven povezovalnik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aven povezovalnik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Raven povezovalnik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Raven povezovalnik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aven povezovalnik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aven povezovalnik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aven povezovalnik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aven povezovalnik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Skupina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Raven povezovalnik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aven povezovalnik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aven povezovalnik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aven povezovalnik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aven povezovalnik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Skupina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Raven povezovalnik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Raven povezovalnik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aven povezovalnik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aven povezovalnik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aven povezovalnik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Raven povezovalnik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aven povezovalnik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aven povezovalnik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aven povezovalnik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aven povezovalnik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58" name="Raven povezovalnik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sl-SI" smtClean="0"/>
              <a:t>24. 09. 2017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sl-SI" smtClean="0"/>
              <a:t>24. 09. 2017</a:t>
            </a:fld>
            <a:endParaRPr lang="sl-SI" dirty="0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sl-SI" smtClean="0"/>
              <a:t>24. 09. 2017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Skupina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Raven povezovalnik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Raven povezovalnik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Raven povezovalnik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Raven povezovalnik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Raven povezovalnik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Raven povezovalnik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Raven povezovalnik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Raven povezovalnik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Raven povezovalnik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Raven povezovalnik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Raven povezovalnik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Raven povezovalnik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Raven povezovalnik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Raven povezovalnik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Raven povezovalnik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Raven povezovalnik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Skupina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Raven povezovalnik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Raven povezovalnik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Raven povezovalnik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Raven povezovalnik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Raven povezovalnik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Skupina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Raven povezovalnik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Raven povezovalnik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Raven povezovalnik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Raven povezovalnik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Raven povezovalnik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Raven povezovalnik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Raven povezovalnik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Raven povezovalnik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Raven povezovalnik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Raven povezovalnik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Skupina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Raven povezovalnik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Raven povezovalnik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Raven povezovalnik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Raven povezovalnik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Raven povezovalnik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Skupina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Raven povezovalnik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Raven povezovalnik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Raven povezovalnik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Raven povezovalnik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Raven povezovalnik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Raven povezovalnik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Raven povezovalnik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Raven povezovalnik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Raven povezovalnik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Raven povezovalnik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Ograda datuma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sl-SI" smtClean="0"/>
              <a:t>24. 09. 2017</a:t>
            </a:fld>
            <a:endParaRPr lang="sl-SI" dirty="0"/>
          </a:p>
        </p:txBody>
      </p:sp>
      <p:sp>
        <p:nvSpPr>
          <p:cNvPr id="213" name="Ograda noge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214" name="Ograda številke diapozitiva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aslov in vsebina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Raven povezovalnik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ven povezovalnik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ven povezovalnik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ven povezovalnik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ven povezovalnik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ven povezovalnik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ven povezovalnik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ven povezovalnik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en povezovalnik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aven povezovalnik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aven povezovalnik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ven povezovalnik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aven povezovalnik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aven povezovalnik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aven povezovalnik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aven povezovalnik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Skupina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Raven povezovalnik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aven povezovalnik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aven povezovalnik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aven povezovalnik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aven povezovalnik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Skupina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Raven povezovalnik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aven povezovalnik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Raven povezovalnik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Raven povezovalnik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Raven povezovalnik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Raven povezovalnik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aven povezovalnik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aven povezovalnik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aven povezovalnik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Raven povezovalnik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Skupina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Raven povezovalnik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aven povezovalnik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aven povezovalnik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aven povezovalnik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aven povezovalnik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Skupina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Raven povezovalnik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aven povezovalnik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aven povezovalnik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Raven povezovalnik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Raven povezovalnik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Raven povezovalnik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aven povezovalnik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aven povezovalnik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aven povezovalnik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aven povezovalnik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Pravokotnik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60" name="Raven povezovalnik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F629-ECA2-4CF3-B790-9D9BDED98269}" type="datetime1">
              <a:rPr lang="sl-SI" smtClean="0"/>
              <a:t>24. 09. 2017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8" name="Ograda številke diapoz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Raven povezovalnik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aven povezovalnik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ven povezovalnik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ven povezovalnik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ven povezovalnik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ven povezovalnik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ven povezovalnik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ven povezovalnik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ven povezovalnik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en povezovalnik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aven povezovalnik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aven povezovalnik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ven povezovalnik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aven povezovalnik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aven povezovalnik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aven povezovalnik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Skupina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Raven povezovalnik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aven povezovalnik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aven povezovalnik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aven povezovalnik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aven povezovalnik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Skupina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Raven povezovalnik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aven povezovalnik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aven povezovalnik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Raven povezovalnik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Raven povezovalnik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Raven povezovalnik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aven povezovalnik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aven povezovalnik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aven povezovalnik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aven povezovalnik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Skupina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Raven povezovalnik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aven povezovalnik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aven povezovalnik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aven povezovalnik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aven povezovalnik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Skupina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Raven povezovalnik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aven povezovalnik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aven povezovalnik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aven povezovalnik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Raven povezovalnik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Raven povezovalnik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aven povezovalnik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aven povezovalnik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aven povezovalnik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aven povezovalnik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Pravokotnik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cxnSp>
        <p:nvCxnSpPr>
          <p:cNvPr id="59" name="Raven povezovalnik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Skupina 95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7" name="Raven povezovalnik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Raven povezovalnik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Raven povezovalnik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Raven povezovalnik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Raven povezovalnik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Raven povezovalnik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Raven povezovalnik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Raven povezovalnik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Raven povezovalnik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Raven povezovalnik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Raven povezovalnik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Raven povezovalnik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Raven povezovalnik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Raven povezovalnik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Raven povezovalnik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Raven povezovalnik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Skupina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Raven povezovalnik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Raven povezovalnik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Raven povezovalnik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Raven povezovalnik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Raven povezovalnik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Skupina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Raven povezovalnik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Raven povezovalnik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Raven povezovalnik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Raven povezovalnik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Raven povezovalnik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Raven povezovalnik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Raven povezovalnik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Raven povezovalnik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Raven povezovalnik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Raven povezovalnik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Skupina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Raven povezovalnik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Raven povezovalnik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Raven povezovalnik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Raven povezovalnik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Raven povezovalnik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Skupina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Raven povezovalnik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Raven povezovalnik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Raven povezovalnik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Raven povezovalnik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Raven povezovalnik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Raven povezovalnik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Raven povezovalnik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Raven povezovalnik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Raven povezovalnik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Raven povezovalnik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1B2453-8663-4C69-AF73-9FD7B1DEC5D0}" type="datetime1">
              <a:rPr lang="sl-SI" smtClean="0"/>
              <a:t>24. 09. 2017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1375A4-56A4-47D6-9801-1991572033F7}" type="slidenum">
              <a:rPr lang="sl-SI" smtClean="0"/>
              <a:pPr/>
              <a:t>‹#›</a:t>
            </a:fld>
            <a:endParaRPr lang="sl-SI" dirty="0"/>
          </a:p>
        </p:txBody>
      </p:sp>
      <p:cxnSp>
        <p:nvCxnSpPr>
          <p:cNvPr id="148" name="Raven povezovalnik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3334048894_001d3e53d1_b.jpg (1024×683)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323" y="1089446"/>
            <a:ext cx="5969526" cy="398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65186" y="1334974"/>
            <a:ext cx="9862754" cy="338328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sl-SI" sz="7800" dirty="0" smtClean="0"/>
              <a:t>1. Razumevanje</a:t>
            </a:r>
            <a:r>
              <a:rPr lang="sl-SI" sz="7800" dirty="0"/>
              <a:t>, </a:t>
            </a:r>
            <a:r>
              <a:rPr lang="sl-SI" sz="7800" dirty="0" smtClean="0"/>
              <a:t>zakaj je varovanje informacij </a:t>
            </a:r>
            <a:r>
              <a:rPr lang="sl-SI" sz="7800" dirty="0"/>
              <a:t>pomembno</a:t>
            </a:r>
            <a:r>
              <a:rPr lang="en-GB" dirty="0"/>
              <a:t/>
            </a:r>
            <a:br>
              <a:rPr lang="en-GB" dirty="0"/>
            </a:br>
            <a:endParaRPr lang="sl-SI" sz="8000" b="1" i="0" baseline="0" dirty="0">
              <a:solidFill>
                <a:srgbClr val="2D2E2D"/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l-SI" dirty="0" smtClean="0">
                <a:solidFill>
                  <a:srgbClr val="D15A3E"/>
                </a:solidFill>
                <a:latin typeface="Arial"/>
              </a:rPr>
              <a:t>Opis problema</a:t>
            </a:r>
            <a:endParaRPr lang="sl-SI" sz="3200" b="1" i="0" dirty="0">
              <a:solidFill>
                <a:srgbClr val="D15A3E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295400" y="1981201"/>
            <a:ext cx="3783106" cy="3809999"/>
          </a:xfrm>
        </p:spPr>
        <p:txBody>
          <a:bodyPr/>
          <a:lstStyle/>
          <a:p>
            <a:pPr>
              <a:buClr>
                <a:srgbClr val="D15A3E"/>
              </a:buClr>
            </a:pPr>
            <a:r>
              <a:rPr lang="sl-SI" dirty="0" smtClean="0">
                <a:solidFill>
                  <a:srgbClr val="2D2E2D"/>
                </a:solidFill>
                <a:latin typeface="Arial"/>
              </a:rPr>
              <a:t>Spletni kriminal narašča </a:t>
            </a:r>
            <a:endParaRPr lang="sl-SI" sz="2000" b="0" i="0" dirty="0" smtClean="0">
              <a:solidFill>
                <a:srgbClr val="2D2E2D"/>
              </a:solidFill>
              <a:latin typeface="Arial"/>
            </a:endParaRP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D15A3E"/>
              </a:buClr>
              <a:buSzPct val="100000"/>
              <a:buFont typeface="Arial"/>
              <a:buChar char="▪"/>
            </a:pPr>
            <a:r>
              <a:rPr lang="sl-SI" dirty="0" err="1" smtClean="0"/>
              <a:t>Targetirani</a:t>
            </a:r>
            <a:r>
              <a:rPr lang="sl-SI" dirty="0" smtClean="0"/>
              <a:t> napadi 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D15A3E"/>
              </a:buClr>
              <a:buSzPct val="100000"/>
              <a:buFont typeface="Arial"/>
              <a:buChar char="▪"/>
            </a:pPr>
            <a:r>
              <a:rPr lang="sl-SI" dirty="0" smtClean="0"/>
              <a:t>Uporaba socialnega inženiringa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D15A3E"/>
              </a:buClr>
              <a:buSzPct val="100000"/>
              <a:buFont typeface="Arial"/>
              <a:buChar char="▪"/>
            </a:pPr>
            <a:r>
              <a:rPr lang="sl-SI" dirty="0" smtClean="0"/>
              <a:t>Vredne informacije/dokumenti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D15A3E"/>
              </a:buClr>
              <a:buSzPct val="100000"/>
              <a:buFont typeface="Arial"/>
              <a:buChar char="▪"/>
            </a:pPr>
            <a:endParaRPr lang="sl-SI" dirty="0" smtClean="0"/>
          </a:p>
        </p:txBody>
      </p:sp>
      <p:pic>
        <p:nvPicPr>
          <p:cNvPr id="1030" name="Picture 6" descr="target_market-512.png (512×51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437" y="2360738"/>
            <a:ext cx="1802108" cy="180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uščica gor 7"/>
          <p:cNvSpPr/>
          <p:nvPr/>
        </p:nvSpPr>
        <p:spPr>
          <a:xfrm rot="10800000">
            <a:off x="8149907" y="1578630"/>
            <a:ext cx="168751" cy="67895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2" name="Picture 8" descr="Data-classification-cover_56d07c9b83c6e.jpeg (3000×996)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2" r="22126"/>
          <a:stretch/>
        </p:blipFill>
        <p:spPr bwMode="auto">
          <a:xfrm>
            <a:off x="7267438" y="4927874"/>
            <a:ext cx="2239621" cy="110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uščica gor 12"/>
          <p:cNvSpPr/>
          <p:nvPr/>
        </p:nvSpPr>
        <p:spPr>
          <a:xfrm rot="10800000">
            <a:off x="8126889" y="4200393"/>
            <a:ext cx="168751" cy="67895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uščica gor 13"/>
          <p:cNvSpPr/>
          <p:nvPr/>
        </p:nvSpPr>
        <p:spPr>
          <a:xfrm>
            <a:off x="9197327" y="1534722"/>
            <a:ext cx="193845" cy="329000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4" name="Picture 10" descr="https://i.ytimg.com/vi/8Tg_MR5vS6Y/hqdefaul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8" b="26439"/>
          <a:stretch/>
        </p:blipFill>
        <p:spPr bwMode="auto">
          <a:xfrm>
            <a:off x="7267437" y="335708"/>
            <a:ext cx="2239621" cy="105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l-SI" sz="3200" b="1" i="0" dirty="0" smtClean="0">
                <a:solidFill>
                  <a:srgbClr val="D15A3E"/>
                </a:solidFill>
                <a:latin typeface="Arial"/>
                <a:ea typeface="+mj-ea"/>
                <a:cs typeface="+mj-cs"/>
              </a:rPr>
              <a:t>Opis problema</a:t>
            </a:r>
            <a:endParaRPr lang="sl-SI" sz="3200" b="1" i="0" dirty="0">
              <a:solidFill>
                <a:srgbClr val="D15A3E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95400" y="1981202"/>
            <a:ext cx="9601200" cy="1529360"/>
          </a:xfrm>
        </p:spPr>
        <p:txBody>
          <a:bodyPr/>
          <a:lstStyle/>
          <a:p>
            <a:r>
              <a:rPr lang="sl-SI" dirty="0" smtClean="0"/>
              <a:t>Določanje pomembnosti informacij</a:t>
            </a:r>
          </a:p>
          <a:p>
            <a:r>
              <a:rPr lang="sl-SI" dirty="0"/>
              <a:t>D</a:t>
            </a:r>
            <a:r>
              <a:rPr lang="sl-SI" dirty="0" smtClean="0"/>
              <a:t>oločanje verodostojnosti informacij</a:t>
            </a:r>
          </a:p>
          <a:p>
            <a:r>
              <a:rPr lang="sl-SI" dirty="0" smtClean="0"/>
              <a:t>Razumevanje komu lahko posredujemo informacije</a:t>
            </a:r>
          </a:p>
          <a:p>
            <a:endParaRPr lang="en-GB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73"/>
          <a:stretch/>
        </p:blipFill>
        <p:spPr>
          <a:xfrm>
            <a:off x="687942" y="4775876"/>
            <a:ext cx="1481194" cy="139977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34"/>
          <a:stretch/>
        </p:blipFill>
        <p:spPr>
          <a:xfrm>
            <a:off x="2271414" y="4737418"/>
            <a:ext cx="1539448" cy="1438228"/>
          </a:xfrm>
          <a:prstGeom prst="rect">
            <a:avLst/>
          </a:prstGeom>
        </p:spPr>
      </p:pic>
      <p:sp>
        <p:nvSpPr>
          <p:cNvPr id="8" name="Zaobljen pravokotni oblaček 7"/>
          <p:cNvSpPr/>
          <p:nvPr/>
        </p:nvSpPr>
        <p:spPr>
          <a:xfrm>
            <a:off x="6226322" y="3871266"/>
            <a:ext cx="1456607" cy="707626"/>
          </a:xfrm>
          <a:prstGeom prst="wedgeRoundRectCallout">
            <a:avLst>
              <a:gd name="adj1" fmla="val 3773"/>
              <a:gd name="adj2" fmla="val 6899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400" dirty="0" smtClean="0">
                <a:latin typeface="Adobe Caslon Pro" panose="0205050205050A020403" pitchFamily="18" charset="-18"/>
              </a:rPr>
              <a:t>In kako on ve, da je to res?</a:t>
            </a:r>
            <a:endParaRPr lang="en-GB" sz="1400" dirty="0">
              <a:latin typeface="Adobe Caslon Pro" panose="0205050205050A020403" pitchFamily="18" charset="-18"/>
            </a:endParaRPr>
          </a:p>
        </p:txBody>
      </p:sp>
      <p:sp>
        <p:nvSpPr>
          <p:cNvPr id="9" name="Zaobljen pravokotni oblaček 8"/>
          <p:cNvSpPr/>
          <p:nvPr/>
        </p:nvSpPr>
        <p:spPr>
          <a:xfrm>
            <a:off x="2468707" y="3905729"/>
            <a:ext cx="1084414" cy="638701"/>
          </a:xfrm>
          <a:prstGeom prst="wedgeRoundRectCallout">
            <a:avLst>
              <a:gd name="adj1" fmla="val 8404"/>
              <a:gd name="adj2" fmla="val 7257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400" dirty="0" smtClean="0">
                <a:latin typeface="Adobe Caslon Pro" panose="0205050205050A020403" pitchFamily="18" charset="-18"/>
              </a:rPr>
              <a:t>Kje si to slišal?</a:t>
            </a:r>
            <a:endParaRPr lang="en-GB" sz="1400" dirty="0">
              <a:latin typeface="Adobe Caslon Pro" panose="0205050205050A020403" pitchFamily="18" charset="-18"/>
            </a:endParaRP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73"/>
          <a:stretch/>
        </p:blipFill>
        <p:spPr>
          <a:xfrm>
            <a:off x="4543892" y="4775876"/>
            <a:ext cx="1481194" cy="139977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34"/>
          <a:stretch/>
        </p:blipFill>
        <p:spPr>
          <a:xfrm>
            <a:off x="6127364" y="4737418"/>
            <a:ext cx="1539448" cy="1438228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73"/>
          <a:stretch/>
        </p:blipFill>
        <p:spPr>
          <a:xfrm>
            <a:off x="8382636" y="4775876"/>
            <a:ext cx="1481194" cy="1399770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34"/>
          <a:stretch/>
        </p:blipFill>
        <p:spPr>
          <a:xfrm>
            <a:off x="9983314" y="4737418"/>
            <a:ext cx="1539448" cy="1438228"/>
          </a:xfrm>
          <a:prstGeom prst="rect">
            <a:avLst/>
          </a:prstGeom>
        </p:spPr>
      </p:pic>
      <p:cxnSp>
        <p:nvCxnSpPr>
          <p:cNvPr id="11" name="Raven povezovalnik 10"/>
          <p:cNvCxnSpPr/>
          <p:nvPr/>
        </p:nvCxnSpPr>
        <p:spPr>
          <a:xfrm>
            <a:off x="4186022" y="3905729"/>
            <a:ext cx="0" cy="226991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ovezovalnik 17"/>
          <p:cNvCxnSpPr/>
          <p:nvPr/>
        </p:nvCxnSpPr>
        <p:spPr>
          <a:xfrm>
            <a:off x="8032782" y="3905729"/>
            <a:ext cx="0" cy="226991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aobljen pravokotni oblaček 18"/>
          <p:cNvSpPr/>
          <p:nvPr/>
        </p:nvSpPr>
        <p:spPr>
          <a:xfrm>
            <a:off x="4333828" y="3871266"/>
            <a:ext cx="1456607" cy="707626"/>
          </a:xfrm>
          <a:prstGeom prst="wedgeRoundRectCallout">
            <a:avLst>
              <a:gd name="adj1" fmla="val 22700"/>
              <a:gd name="adj2" fmla="val 6250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400" dirty="0" smtClean="0">
                <a:latin typeface="Adobe Caslon Pro" panose="0205050205050A020403" pitchFamily="18" charset="-18"/>
              </a:rPr>
              <a:t>Moj prijatelj je ravnokar </a:t>
            </a:r>
            <a:r>
              <a:rPr lang="sl-SI" sz="1400" dirty="0" err="1" smtClean="0">
                <a:latin typeface="Adobe Caslon Pro" panose="0205050205050A020403" pitchFamily="18" charset="-18"/>
              </a:rPr>
              <a:t>blogal</a:t>
            </a:r>
            <a:r>
              <a:rPr lang="sl-SI" sz="1400" dirty="0" smtClean="0">
                <a:latin typeface="Adobe Caslon Pro" panose="0205050205050A020403" pitchFamily="18" charset="-18"/>
              </a:rPr>
              <a:t> o tem.</a:t>
            </a:r>
            <a:endParaRPr lang="en-GB" sz="1400" dirty="0">
              <a:latin typeface="Adobe Caslon Pro" panose="0205050205050A020403" pitchFamily="18" charset="-18"/>
            </a:endParaRPr>
          </a:p>
        </p:txBody>
      </p:sp>
      <p:sp>
        <p:nvSpPr>
          <p:cNvPr id="20" name="Zaobljen pravokotni oblaček 19"/>
          <p:cNvSpPr/>
          <p:nvPr/>
        </p:nvSpPr>
        <p:spPr>
          <a:xfrm>
            <a:off x="761366" y="3871266"/>
            <a:ext cx="1456607" cy="707626"/>
          </a:xfrm>
          <a:prstGeom prst="wedgeRoundRectCallout">
            <a:avLst>
              <a:gd name="adj1" fmla="val 22700"/>
              <a:gd name="adj2" fmla="val 6250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400" dirty="0" smtClean="0">
                <a:latin typeface="Adobe Caslon Pro" panose="0205050205050A020403" pitchFamily="18" charset="-18"/>
              </a:rPr>
              <a:t>Veš, da bodo zbrisali Facebook</a:t>
            </a:r>
            <a:endParaRPr lang="en-GB" sz="1400" dirty="0">
              <a:latin typeface="Adobe Caslon Pro" panose="0205050205050A020403" pitchFamily="18" charset="-18"/>
            </a:endParaRPr>
          </a:p>
        </p:txBody>
      </p:sp>
      <p:sp>
        <p:nvSpPr>
          <p:cNvPr id="21" name="Zaobljen pravokotni oblaček 20"/>
          <p:cNvSpPr/>
          <p:nvPr/>
        </p:nvSpPr>
        <p:spPr>
          <a:xfrm>
            <a:off x="8155428" y="3905729"/>
            <a:ext cx="1456607" cy="707626"/>
          </a:xfrm>
          <a:prstGeom prst="wedgeRoundRectCallout">
            <a:avLst>
              <a:gd name="adj1" fmla="val 22700"/>
              <a:gd name="adj2" fmla="val 6250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400" dirty="0" err="1" smtClean="0">
                <a:latin typeface="Adobe Caslon Pro" panose="0205050205050A020403" pitchFamily="18" charset="-18"/>
              </a:rPr>
              <a:t>Ughh</a:t>
            </a:r>
            <a:r>
              <a:rPr lang="sl-SI" sz="1400" dirty="0" smtClean="0">
                <a:latin typeface="Adobe Caslon Pro" panose="0205050205050A020403" pitchFamily="18" charset="-18"/>
              </a:rPr>
              <a:t>, prebral je na </a:t>
            </a:r>
            <a:r>
              <a:rPr lang="sl-SI" sz="1400" dirty="0" err="1" smtClean="0">
                <a:latin typeface="Adobe Caslon Pro" panose="0205050205050A020403" pitchFamily="18" charset="-18"/>
              </a:rPr>
              <a:t>Twitterju</a:t>
            </a:r>
            <a:r>
              <a:rPr lang="sl-SI" sz="1400" dirty="0" smtClean="0">
                <a:latin typeface="Adobe Caslon Pro" panose="0205050205050A020403" pitchFamily="18" charset="-18"/>
              </a:rPr>
              <a:t>.</a:t>
            </a:r>
            <a:endParaRPr lang="en-GB" sz="1400" dirty="0">
              <a:latin typeface="Adobe Caslon Pro" panose="0205050205050A020403" pitchFamily="18" charset="-18"/>
            </a:endParaRPr>
          </a:p>
        </p:txBody>
      </p:sp>
      <p:sp>
        <p:nvSpPr>
          <p:cNvPr id="22" name="Zaobljen pravokotni oblaček 21"/>
          <p:cNvSpPr/>
          <p:nvPr/>
        </p:nvSpPr>
        <p:spPr>
          <a:xfrm>
            <a:off x="9983314" y="3905729"/>
            <a:ext cx="1456607" cy="707626"/>
          </a:xfrm>
          <a:prstGeom prst="wedgeRoundRectCallout">
            <a:avLst>
              <a:gd name="adj1" fmla="val 8189"/>
              <a:gd name="adj2" fmla="val 5925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400" dirty="0" smtClean="0">
                <a:latin typeface="Adobe Caslon Pro" panose="0205050205050A020403" pitchFamily="18" charset="-18"/>
              </a:rPr>
              <a:t>To je pa res verodostojen portal …</a:t>
            </a:r>
          </a:p>
        </p:txBody>
      </p:sp>
    </p:spTree>
    <p:extLst>
      <p:ext uri="{BB962C8B-B14F-4D97-AF65-F5344CB8AC3E}">
        <p14:creationId xmlns:p14="http://schemas.microsoft.com/office/powerpoint/2010/main" val="147601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1722351"/>
          </a:xfrm>
        </p:spPr>
        <p:txBody>
          <a:bodyPr/>
          <a:lstStyle/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D15A3E"/>
              </a:buClr>
              <a:buSzPct val="100000"/>
              <a:buFont typeface="Arial"/>
              <a:buChar char="▪"/>
            </a:pPr>
            <a:r>
              <a:rPr lang="sl-SI" sz="2000" b="0" i="0" dirty="0" smtClean="0">
                <a:solidFill>
                  <a:srgbClr val="2D2E2D"/>
                </a:solidFill>
                <a:latin typeface="Arial"/>
                <a:ea typeface="+mn-ea"/>
                <a:cs typeface="+mn-cs"/>
              </a:rPr>
              <a:t>Raznolikost informacij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D15A3E"/>
              </a:buClr>
              <a:buSzPct val="100000"/>
              <a:buFont typeface="Arial"/>
              <a:buChar char="▪"/>
            </a:pPr>
            <a:r>
              <a:rPr lang="sl-SI" sz="2000" b="0" i="0" dirty="0" smtClean="0">
                <a:solidFill>
                  <a:srgbClr val="2D2E2D"/>
                </a:solidFill>
                <a:latin typeface="Arial"/>
                <a:ea typeface="+mn-ea"/>
                <a:cs typeface="+mn-cs"/>
              </a:rPr>
              <a:t>Zavedanje o zaščiti informacij</a:t>
            </a:r>
          </a:p>
          <a:p>
            <a:pPr>
              <a:buClr>
                <a:srgbClr val="D15A3E"/>
              </a:buClr>
              <a:buFont typeface="Arial"/>
              <a:buChar char="▪"/>
            </a:pPr>
            <a:r>
              <a:rPr lang="sl-SI" dirty="0" smtClean="0">
                <a:solidFill>
                  <a:srgbClr val="2D2E2D"/>
                </a:solidFill>
                <a:latin typeface="Arial"/>
              </a:rPr>
              <a:t>Zavedanje o posledicah ob razkritju informacij</a:t>
            </a:r>
            <a:endParaRPr lang="sl-SI" dirty="0">
              <a:solidFill>
                <a:srgbClr val="2D2E2D"/>
              </a:solidFill>
            </a:endParaRPr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Opis problema</a:t>
            </a:r>
            <a:endParaRPr lang="en-GB" dirty="0"/>
          </a:p>
        </p:txBody>
      </p:sp>
      <p:pic>
        <p:nvPicPr>
          <p:cNvPr id="3074" name="Picture 2" descr="files_open_file.jpg (666×44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61" y="1932312"/>
            <a:ext cx="2674930" cy="177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Leaves, Documents, Office, Regulation, File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2" r="21609" b="22630"/>
          <a:stretch/>
        </p:blipFill>
        <p:spPr bwMode="auto">
          <a:xfrm>
            <a:off x="9226439" y="1969328"/>
            <a:ext cx="2638169" cy="174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loud Computing, Cloud, Download, File, Network, Backup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3" t="22904" r="16318" b="18152"/>
          <a:stretch/>
        </p:blipFill>
        <p:spPr bwMode="auto">
          <a:xfrm>
            <a:off x="6225537" y="4224186"/>
            <a:ext cx="2674930" cy="160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2000px-Talk_sign.svg.png (2000×1989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549" y="4035922"/>
            <a:ext cx="1803618" cy="179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09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creen Shot 2014-02-24 at 15.00.25 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377" y="1127982"/>
            <a:ext cx="4159500" cy="4105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ravokotnik 6"/>
          <p:cNvSpPr/>
          <p:nvPr/>
        </p:nvSpPr>
        <p:spPr>
          <a:xfrm>
            <a:off x="837818" y="3106876"/>
            <a:ext cx="6096000" cy="22621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800"/>
              </a:spcBef>
              <a:buClr>
                <a:srgbClr val="D15A3E"/>
              </a:buClr>
              <a:buSzPct val="100000"/>
              <a:buFont typeface="Arial"/>
              <a:buChar char="▪"/>
            </a:pPr>
            <a:r>
              <a:rPr lang="sl-SI" sz="2000" dirty="0">
                <a:solidFill>
                  <a:srgbClr val="2D2E2D"/>
                </a:solidFill>
                <a:latin typeface="Arial"/>
              </a:rPr>
              <a:t>Mehanizmi zaščite in prevencije na treh ravneh: z izdelki (fizično varovanje), preko ljudi (osebno varovanje) in procesov (organizacijsko varovanje), ki narekujejo, kako naj delujejo ljudje, da bo uporaba varna</a:t>
            </a:r>
            <a:r>
              <a:rPr lang="sl-SI" sz="2000" dirty="0" smtClean="0">
                <a:solidFill>
                  <a:srgbClr val="2D2E2D"/>
                </a:solidFill>
                <a:latin typeface="Arial"/>
              </a:rPr>
              <a:t>.</a:t>
            </a:r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buClr>
                <a:srgbClr val="D15A3E"/>
              </a:buClr>
              <a:buSzPct val="100000"/>
              <a:buFont typeface="Arial"/>
              <a:buChar char="▪"/>
            </a:pPr>
            <a:r>
              <a:rPr lang="sl-SI" sz="2000" dirty="0" smtClean="0">
                <a:solidFill>
                  <a:srgbClr val="2D2E2D"/>
                </a:solidFill>
                <a:latin typeface="Arial"/>
              </a:rPr>
              <a:t>Če se pri teh treh točkah kaj izjalovi, informacija postane nepopolna ali razkrita</a:t>
            </a:r>
            <a:endParaRPr lang="sl-SI" sz="2000" dirty="0">
              <a:solidFill>
                <a:srgbClr val="2D2E2D"/>
              </a:solidFill>
              <a:latin typeface="Arial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837818" y="1335470"/>
            <a:ext cx="6096000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800"/>
              </a:spcBef>
              <a:buClr>
                <a:srgbClr val="D15A3E"/>
              </a:buClr>
              <a:buSzPct val="100000"/>
              <a:buFont typeface="Arial"/>
              <a:buChar char="▪"/>
            </a:pPr>
            <a:r>
              <a:rPr lang="sl-SI" sz="2000" dirty="0">
                <a:solidFill>
                  <a:srgbClr val="2D2E2D"/>
                </a:solidFill>
                <a:latin typeface="Arial"/>
              </a:rPr>
              <a:t>Informacija ima tri lastnosti: zaupnost, celovitost in dostopnost</a:t>
            </a:r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buClr>
                <a:srgbClr val="D15A3E"/>
              </a:buClr>
              <a:buSzPct val="100000"/>
              <a:buFont typeface="Arial"/>
              <a:buChar char="▪"/>
            </a:pPr>
            <a:r>
              <a:rPr lang="sl-SI" sz="2000" dirty="0">
                <a:solidFill>
                  <a:srgbClr val="2D2E2D"/>
                </a:solidFill>
                <a:latin typeface="Arial"/>
              </a:rPr>
              <a:t>Informacijski sistem je sestavljen iz treh glavnih delov: strojne, programske opreme in komunikacijske strukture</a:t>
            </a:r>
          </a:p>
        </p:txBody>
      </p:sp>
      <p:sp>
        <p:nvSpPr>
          <p:cNvPr id="11" name="Naslov 3"/>
          <p:cNvSpPr>
            <a:spLocks noGrp="1"/>
          </p:cNvSpPr>
          <p:nvPr>
            <p:ph type="title"/>
          </p:nvPr>
        </p:nvSpPr>
        <p:spPr>
          <a:xfrm>
            <a:off x="837818" y="-14403"/>
            <a:ext cx="9601200" cy="1142385"/>
          </a:xfrm>
        </p:spPr>
        <p:txBody>
          <a:bodyPr/>
          <a:lstStyle/>
          <a:p>
            <a:r>
              <a:rPr lang="sl-SI" dirty="0" smtClean="0"/>
              <a:t>Opis problema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51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Prevencija </a:t>
            </a:r>
            <a:endParaRPr lang="en-GB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03500" y="1890585"/>
            <a:ext cx="6130079" cy="1547740"/>
          </a:xfrm>
        </p:spPr>
        <p:txBody>
          <a:bodyPr/>
          <a:lstStyle/>
          <a:p>
            <a:r>
              <a:rPr lang="sl-SI" dirty="0" smtClean="0"/>
              <a:t>Spremljanje spletnih strani o kibernetski varnosti </a:t>
            </a:r>
            <a:endParaRPr lang="sl-SI" dirty="0"/>
          </a:p>
          <a:p>
            <a:r>
              <a:rPr lang="sl-SI" dirty="0" smtClean="0"/>
              <a:t>Uporaba zaščitnih mehanizmov</a:t>
            </a:r>
          </a:p>
          <a:p>
            <a:r>
              <a:rPr lang="sl-SI" dirty="0" smtClean="0"/>
              <a:t>Izobraževanje glede informacijske varnosti</a:t>
            </a:r>
            <a:endParaRPr lang="en-GB" dirty="0"/>
          </a:p>
        </p:txBody>
      </p:sp>
      <p:pic>
        <p:nvPicPr>
          <p:cNvPr id="4098" name="Picture 2" descr="logo_1.gif (178×99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064" y="4819436"/>
            <a:ext cx="16954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ic-safe_0.png (480×30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362" y="1154137"/>
            <a:ext cx="2234854" cy="139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tlogo.png (1245×522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559" y="3519134"/>
            <a:ext cx="1890461" cy="79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logotip-arnes-povezujemo-znanje.png (501×212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036" y="439762"/>
            <a:ext cx="1673225" cy="70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a 3"/>
          <p:cNvSpPr/>
          <p:nvPr/>
        </p:nvSpPr>
        <p:spPr>
          <a:xfrm>
            <a:off x="2529532" y="4403621"/>
            <a:ext cx="2766175" cy="68465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oljeZBesedilom 4"/>
          <p:cNvSpPr txBox="1"/>
          <p:nvPr/>
        </p:nvSpPr>
        <p:spPr>
          <a:xfrm>
            <a:off x="2667765" y="4568975"/>
            <a:ext cx="258697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700" dirty="0" smtClean="0">
                <a:solidFill>
                  <a:schemeClr val="bg1">
                    <a:lumMod val="85000"/>
                  </a:schemeClr>
                </a:solidFill>
              </a:rPr>
              <a:t>ZAŠČITNI MEHANIZMI</a:t>
            </a:r>
            <a:endParaRPr lang="en-GB" sz="17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Zaobljeni pravokotnik 6"/>
          <p:cNvSpPr/>
          <p:nvPr/>
        </p:nvSpPr>
        <p:spPr>
          <a:xfrm>
            <a:off x="3333655" y="5549282"/>
            <a:ext cx="1387682" cy="490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Filtriranje e-mailov</a:t>
            </a:r>
            <a:endParaRPr lang="en-GB" dirty="0"/>
          </a:p>
        </p:txBody>
      </p:sp>
      <p:sp>
        <p:nvSpPr>
          <p:cNvPr id="16" name="Zaobljeni pravokotnik 15"/>
          <p:cNvSpPr/>
          <p:nvPr/>
        </p:nvSpPr>
        <p:spPr>
          <a:xfrm>
            <a:off x="1004385" y="5191641"/>
            <a:ext cx="1387682" cy="4365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Požarni zid</a:t>
            </a:r>
            <a:endParaRPr lang="en-GB" dirty="0"/>
          </a:p>
        </p:txBody>
      </p:sp>
      <p:sp>
        <p:nvSpPr>
          <p:cNvPr id="17" name="Zaobljeni pravokotnik 16"/>
          <p:cNvSpPr/>
          <p:nvPr/>
        </p:nvSpPr>
        <p:spPr>
          <a:xfrm>
            <a:off x="3378072" y="3620757"/>
            <a:ext cx="1387682" cy="4365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Gesla </a:t>
            </a:r>
            <a:endParaRPr lang="en-GB" dirty="0"/>
          </a:p>
        </p:txBody>
      </p:sp>
      <p:sp>
        <p:nvSpPr>
          <p:cNvPr id="18" name="Zaobljeni pravokotnik 17"/>
          <p:cNvSpPr/>
          <p:nvPr/>
        </p:nvSpPr>
        <p:spPr>
          <a:xfrm>
            <a:off x="910570" y="4075742"/>
            <a:ext cx="1387682" cy="4365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err="1" smtClean="0"/>
              <a:t>Anitivirus</a:t>
            </a:r>
            <a:endParaRPr lang="en-GB" dirty="0"/>
          </a:p>
        </p:txBody>
      </p:sp>
      <p:sp>
        <p:nvSpPr>
          <p:cNvPr id="19" name="Zaobljeni pravokotnik 18"/>
          <p:cNvSpPr/>
          <p:nvPr/>
        </p:nvSpPr>
        <p:spPr>
          <a:xfrm>
            <a:off x="5624249" y="4109180"/>
            <a:ext cx="1387682" cy="5446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Varnostne kopije</a:t>
            </a:r>
            <a:endParaRPr lang="en-GB" dirty="0"/>
          </a:p>
        </p:txBody>
      </p:sp>
      <p:sp>
        <p:nvSpPr>
          <p:cNvPr id="20" name="Zaobljeni pravokotnik 19"/>
          <p:cNvSpPr/>
          <p:nvPr/>
        </p:nvSpPr>
        <p:spPr>
          <a:xfrm>
            <a:off x="5532350" y="5265149"/>
            <a:ext cx="1709330" cy="4365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P</a:t>
            </a:r>
            <a:r>
              <a:rPr lang="sl-SI" dirty="0" smtClean="0"/>
              <a:t>osodabljanje</a:t>
            </a:r>
            <a:endParaRPr lang="en-GB" dirty="0"/>
          </a:p>
        </p:txBody>
      </p:sp>
      <p:pic>
        <p:nvPicPr>
          <p:cNvPr id="4114" name="Picture 18" descr="logo_arnes.gif (196×75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199" y="2550921"/>
            <a:ext cx="18669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78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Odziv na incident</a:t>
            </a:r>
            <a:endParaRPr lang="en-GB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95400" y="1981202"/>
            <a:ext cx="4485078" cy="1520170"/>
          </a:xfrm>
        </p:spPr>
        <p:txBody>
          <a:bodyPr/>
          <a:lstStyle/>
          <a:p>
            <a:r>
              <a:rPr lang="sl-SI" dirty="0" smtClean="0"/>
              <a:t>Izklopimo se iz omrežja</a:t>
            </a:r>
          </a:p>
          <a:p>
            <a:r>
              <a:rPr lang="sl-SI" dirty="0" smtClean="0"/>
              <a:t>Obvestimo SI-</a:t>
            </a:r>
            <a:r>
              <a:rPr lang="sl-SI" dirty="0" err="1" smtClean="0"/>
              <a:t>cert</a:t>
            </a:r>
            <a:endParaRPr lang="sl-SI" dirty="0" smtClean="0"/>
          </a:p>
          <a:p>
            <a:r>
              <a:rPr lang="sl-SI" dirty="0" smtClean="0"/>
              <a:t>Preventivno ozaveščamo ostale</a:t>
            </a:r>
          </a:p>
          <a:p>
            <a:endParaRPr lang="en-GB" dirty="0"/>
          </a:p>
        </p:txBody>
      </p:sp>
      <p:pic>
        <p:nvPicPr>
          <p:cNvPr id="6148" name="Picture 4" descr="Leaders-know-all.jpg (400×30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131" y="3520015"/>
            <a:ext cx="3036128" cy="227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Offline-Internet.png (256×256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39" y="352001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Offline, Disconnected, Wifi, Network, Disconnect,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719" y="3560043"/>
            <a:ext cx="3076770" cy="223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54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545080" y="373226"/>
            <a:ext cx="11322453" cy="6290743"/>
            <a:chOff x="545080" y="373226"/>
            <a:chExt cx="11322453" cy="6290743"/>
          </a:xfrm>
        </p:grpSpPr>
        <p:pic>
          <p:nvPicPr>
            <p:cNvPr id="6" name="Slika 10" descr="fakulteta-za-varnostne-vede-fvv-ljubljana.jpg">
              <a:extLst>
                <a:ext uri="{FF2B5EF4-FFF2-40B4-BE49-F238E27FC236}">
                  <a16:creationId xmlns="" xmlns:a16="http://schemas.microsoft.com/office/drawing/2014/main" id="{03CECA2D-4B7A-4560-89A0-D4E26F709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99860" y="373226"/>
              <a:ext cx="2867673" cy="1695637"/>
            </a:xfrm>
            <a:prstGeom prst="rect">
              <a:avLst/>
            </a:prstGeom>
          </p:spPr>
        </p:pic>
        <p:pic>
          <p:nvPicPr>
            <p:cNvPr id="4" name="Slika 9" descr="skladi.png">
              <a:extLst>
                <a:ext uri="{FF2B5EF4-FFF2-40B4-BE49-F238E27FC236}">
                  <a16:creationId xmlns="" xmlns:a16="http://schemas.microsoft.com/office/drawing/2014/main" id="{672C4B3A-7C8F-4A78-8CF2-0DE6FDC08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5080" y="5764477"/>
              <a:ext cx="2172458" cy="892003"/>
            </a:xfrm>
            <a:prstGeom prst="rect">
              <a:avLst/>
            </a:prstGeom>
          </p:spPr>
        </p:pic>
        <p:pic>
          <p:nvPicPr>
            <p:cNvPr id="5" name="Slika 11" descr="Logo_EKP_socialni_sklad_SLO_slogan.jpg">
              <a:extLst>
                <a:ext uri="{FF2B5EF4-FFF2-40B4-BE49-F238E27FC236}">
                  <a16:creationId xmlns="" xmlns:a16="http://schemas.microsoft.com/office/drawing/2014/main" id="{235241AD-6B4F-478F-87BD-D473F4B279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6213" t="15772" r="7115" b="20575"/>
            <a:stretch/>
          </p:blipFill>
          <p:spPr bwMode="auto">
            <a:xfrm>
              <a:off x="4840402" y="5756987"/>
              <a:ext cx="2257206" cy="90698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Slika 12" descr="MIZS_slo.jpg">
              <a:extLst>
                <a:ext uri="{FF2B5EF4-FFF2-40B4-BE49-F238E27FC236}">
                  <a16:creationId xmlns="" xmlns:a16="http://schemas.microsoft.com/office/drawing/2014/main" id="{33A7E261-81B1-46AB-82DB-0A7842EA9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20473" y="6010372"/>
              <a:ext cx="2426448" cy="40021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7DAECEA3-2E2F-4E6A-91C1-FA098FC47B67}"/>
                </a:ext>
              </a:extLst>
            </p:cNvPr>
            <p:cNvSpPr txBox="1"/>
            <p:nvPr/>
          </p:nvSpPr>
          <p:spPr>
            <a:xfrm>
              <a:off x="809100" y="615821"/>
              <a:ext cx="7887031" cy="4647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400" dirty="0">
                  <a:solidFill>
                    <a:schemeClr val="bg1">
                      <a:lumMod val="50000"/>
                    </a:schemeClr>
                  </a:solidFill>
                </a:rPr>
                <a:t>Študentski inovativni projekti za družbeno korist 2016 – 2018</a:t>
              </a:r>
            </a:p>
            <a:p>
              <a:endParaRPr lang="sl-SI" dirty="0"/>
            </a:p>
            <a:p>
              <a:r>
                <a:rPr lang="sl-SI" sz="3200" b="1" dirty="0"/>
                <a:t>PSIVIM</a:t>
              </a:r>
            </a:p>
            <a:p>
              <a:r>
                <a:rPr lang="sl-SI" sz="2000" dirty="0"/>
                <a:t>Priporočilni sistem za informacijsko-varnostno izobraževanje mladostnikov</a:t>
              </a:r>
            </a:p>
            <a:p>
              <a:endParaRPr lang="sl-SI" dirty="0"/>
            </a:p>
            <a:p>
              <a:r>
                <a:rPr lang="sl-SI" sz="1400" dirty="0">
                  <a:solidFill>
                    <a:schemeClr val="bg1">
                      <a:lumMod val="50000"/>
                    </a:schemeClr>
                  </a:solidFill>
                </a:rPr>
                <a:t>Študenti			Mentorji</a:t>
              </a:r>
            </a:p>
            <a:p>
              <a:r>
                <a:rPr lang="sl-SI" dirty="0"/>
                <a:t>Nika Berčič		dr. Igor Bernik</a:t>
              </a:r>
            </a:p>
            <a:p>
              <a:r>
                <a:rPr lang="sl-SI" dirty="0"/>
                <a:t>Domen Hribar		dr. Blaž Markelj</a:t>
              </a:r>
            </a:p>
            <a:p>
              <a:r>
                <a:rPr lang="sl-SI" dirty="0"/>
                <a:t>Lara Klemenc		dr. Simon Vrhovec</a:t>
              </a:r>
            </a:p>
            <a:p>
              <a:r>
                <a:rPr lang="sl-SI" dirty="0" err="1"/>
                <a:t>Enja</a:t>
              </a:r>
              <a:r>
                <a:rPr lang="sl-SI" dirty="0"/>
                <a:t> Kokalj		dr. Uroš Ocepek</a:t>
              </a:r>
            </a:p>
            <a:p>
              <a:r>
                <a:rPr lang="sl-SI" dirty="0"/>
                <a:t>Iza Kokoravec</a:t>
              </a:r>
            </a:p>
            <a:p>
              <a:r>
                <a:rPr lang="sl-SI" dirty="0"/>
                <a:t>Suzana Kužnik</a:t>
              </a:r>
            </a:p>
            <a:p>
              <a:r>
                <a:rPr lang="sl-SI" dirty="0"/>
                <a:t>Ida Majerle</a:t>
              </a:r>
            </a:p>
            <a:p>
              <a:r>
                <a:rPr lang="sl-SI" dirty="0"/>
                <a:t>Aleš Ravnikar</a:t>
              </a:r>
            </a:p>
            <a:p>
              <a:r>
                <a:rPr lang="sl-SI" dirty="0"/>
                <a:t>David Sluga</a:t>
              </a:r>
            </a:p>
            <a:p>
              <a:r>
                <a:rPr lang="sl-SI" dirty="0"/>
                <a:t>Sara Tomše</a:t>
              </a:r>
            </a:p>
          </p:txBody>
        </p:sp>
      </p:grpSp>
      <p:pic>
        <p:nvPicPr>
          <p:cNvPr id="3" name="Slika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1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Predstavitev diamantne mreže (širok zaslon)</Template>
  <TotalTime>0</TotalTime>
  <Words>227</Words>
  <Application>Microsoft Office PowerPoint</Application>
  <PresentationFormat>Širokozaslonsko</PresentationFormat>
  <Paragraphs>57</Paragraphs>
  <Slides>8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1" baseType="lpstr">
      <vt:lpstr>Adobe Caslon Pro</vt:lpstr>
      <vt:lpstr>Arial</vt:lpstr>
      <vt:lpstr>Diamond Grid 16x9</vt:lpstr>
      <vt:lpstr>1. Razumevanje, zakaj je varovanje informacij pomembno </vt:lpstr>
      <vt:lpstr>Opis problema</vt:lpstr>
      <vt:lpstr>Opis problema</vt:lpstr>
      <vt:lpstr>Opis problema</vt:lpstr>
      <vt:lpstr>Opis problema</vt:lpstr>
      <vt:lpstr>Prevencija </vt:lpstr>
      <vt:lpstr>Odziv na incident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2017-09-13T16:21:38Z</dcterms:created>
  <dcterms:modified xsi:type="dcterms:W3CDTF">2017-09-24T16:53:24Z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