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41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431"/>
    <p:restoredTop sz="94624"/>
  </p:normalViewPr>
  <p:slideViewPr>
    <p:cSldViewPr snapToGrid="0" snapToObjects="1">
      <p:cViewPr varScale="1">
        <p:scale>
          <a:sx n="81" d="100"/>
          <a:sy n="81" d="100"/>
        </p:scale>
        <p:origin x="506" y="3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Title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62399" y="1964267"/>
            <a:ext cx="7197726" cy="2421464"/>
          </a:xfrm>
        </p:spPr>
        <p:txBody>
          <a:bodyPr anchor="b">
            <a:normAutofit/>
          </a:bodyPr>
          <a:lstStyle>
            <a:lvl1pPr algn="r">
              <a:defRPr sz="48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962399" y="4385732"/>
            <a:ext cx="7197726" cy="1405467"/>
          </a:xfrm>
        </p:spPr>
        <p:txBody>
          <a:bodyPr anchor="t">
            <a:normAutofit/>
          </a:bodyPr>
          <a:lstStyle>
            <a:lvl1pPr marL="0" indent="0" algn="r">
              <a:buNone/>
              <a:defRPr sz="1800" cap="all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32558" y="5870575"/>
            <a:ext cx="1600200" cy="377825"/>
          </a:xfrm>
        </p:spPr>
        <p:txBody>
          <a:bodyPr/>
          <a:lstStyle/>
          <a:p>
            <a:fld id="{B61BEF0D-F0BB-DE4B-95CE-6DB70DBA9567}" type="datetimeFigureOut">
              <a:rPr lang="en-US" smtClean="0"/>
              <a:pPr/>
              <a:t>9/24/2017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962399" y="5870575"/>
            <a:ext cx="4893958" cy="3778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08958" y="5870575"/>
            <a:ext cx="551167" cy="3778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732865"/>
            <a:ext cx="1013142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371600" y="932112"/>
            <a:ext cx="8759827" cy="3164976"/>
          </a:xfrm>
          <a:prstGeom prst="roundRect">
            <a:avLst>
              <a:gd name="adj" fmla="val 43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299603"/>
            <a:ext cx="10131427" cy="49371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9/24/2017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3124199"/>
          </a:xfrm>
        </p:spPr>
        <p:txBody>
          <a:bodyPr anchor="ctr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9/24/2017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97875" y="3352800"/>
            <a:ext cx="9339184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7465" y="4343400"/>
            <a:ext cx="10152367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9/24/2017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2" y="3308581"/>
            <a:ext cx="10131425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4777381"/>
            <a:ext cx="10131426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9/24/2017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800" y="3886200"/>
            <a:ext cx="10135436" cy="8890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4775200"/>
            <a:ext cx="10135436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9/24/2017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2743199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801" y="3505200"/>
            <a:ext cx="10131428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9/24/2017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9/24/2017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8675" y="609599"/>
            <a:ext cx="2158552" cy="5181601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7832116" cy="5181600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9/24/2017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9/24/2017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308581"/>
            <a:ext cx="10131427" cy="1468800"/>
          </a:xfrm>
        </p:spPr>
        <p:txBody>
          <a:bodyPr anchor="b"/>
          <a:lstStyle>
            <a:lvl1pPr algn="l">
              <a:defRPr sz="40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4777381"/>
            <a:ext cx="1013142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 cap="all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9/24/2017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2" y="2142067"/>
            <a:ext cx="4995334" cy="3649134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21895" y="2142067"/>
            <a:ext cx="4995332" cy="3649133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9/24/2017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3670" y="2218267"/>
            <a:ext cx="470905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2870201"/>
            <a:ext cx="4996923" cy="2920998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96003" y="2226734"/>
            <a:ext cx="4722813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23483" y="2870201"/>
            <a:ext cx="4995334" cy="2920998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9/24/2017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9/24/2017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9/24/2017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74333"/>
            <a:ext cx="3680885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48201" y="609601"/>
            <a:ext cx="6169026" cy="5181600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445933"/>
            <a:ext cx="3680885" cy="1828800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9/24/2017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600200"/>
            <a:ext cx="6164653" cy="13716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36253" y="914400"/>
            <a:ext cx="3280974" cy="4572000"/>
          </a:xfrm>
          <a:prstGeom prst="roundRect">
            <a:avLst>
              <a:gd name="adj" fmla="val 42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2971800"/>
            <a:ext cx="6164653" cy="1828800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9/24/2017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2142067"/>
            <a:ext cx="10131425" cy="36491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89660" y="5870575"/>
            <a:ext cx="1600200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smtClean="0"/>
              <a:pPr/>
              <a:t>9/24/2017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5870575"/>
            <a:ext cx="7827659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66060" y="5870575"/>
            <a:ext cx="551167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169429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42" r:id="rId1"/>
    <p:sldLayoutId id="2147483743" r:id="rId2"/>
    <p:sldLayoutId id="2147483744" r:id="rId3"/>
    <p:sldLayoutId id="2147483745" r:id="rId4"/>
    <p:sldLayoutId id="2147483746" r:id="rId5"/>
    <p:sldLayoutId id="2147483747" r:id="rId6"/>
    <p:sldLayoutId id="2147483748" r:id="rId7"/>
    <p:sldLayoutId id="2147483749" r:id="rId8"/>
    <p:sldLayoutId id="2147483750" r:id="rId9"/>
    <p:sldLayoutId id="2147483751" r:id="rId10"/>
    <p:sldLayoutId id="2147483752" r:id="rId11"/>
    <p:sldLayoutId id="2147483753" r:id="rId12"/>
    <p:sldLayoutId id="2147483754" r:id="rId13"/>
    <p:sldLayoutId id="2147483755" r:id="rId14"/>
    <p:sldLayoutId id="2147483756" r:id="rId15"/>
    <p:sldLayoutId id="2147483757" r:id="rId16"/>
    <p:sldLayoutId id="2147483758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jp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/>
              <a:t>6. </a:t>
            </a:r>
            <a:r>
              <a:rPr lang="en-US" b="1" dirty="0" err="1" smtClean="0"/>
              <a:t>Sprejemanje</a:t>
            </a:r>
            <a:r>
              <a:rPr lang="en-US" b="1" dirty="0" smtClean="0"/>
              <a:t> </a:t>
            </a:r>
            <a:r>
              <a:rPr lang="en-US" b="1" dirty="0" err="1" smtClean="0"/>
              <a:t>etičnih</a:t>
            </a:r>
            <a:r>
              <a:rPr lang="en-US" b="1" dirty="0" smtClean="0"/>
              <a:t> </a:t>
            </a:r>
            <a:r>
              <a:rPr lang="en-US" b="1" dirty="0" err="1" smtClean="0"/>
              <a:t>odločitev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1978" y="3990435"/>
            <a:ext cx="2714364" cy="21960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2008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Kaj</a:t>
            </a:r>
            <a:r>
              <a:rPr lang="en-US" dirty="0" smtClean="0"/>
              <a:t> je </a:t>
            </a:r>
            <a:r>
              <a:rPr lang="en-US" dirty="0" err="1" smtClean="0"/>
              <a:t>etika</a:t>
            </a:r>
            <a:r>
              <a:rPr lang="en-US" dirty="0" smtClean="0"/>
              <a:t>? </a:t>
            </a:r>
            <a:r>
              <a:rPr lang="en-US" dirty="0" err="1" smtClean="0"/>
              <a:t>Kaj</a:t>
            </a:r>
            <a:r>
              <a:rPr lang="en-US" dirty="0" smtClean="0"/>
              <a:t> pa </a:t>
            </a:r>
            <a:r>
              <a:rPr lang="en-US" dirty="0" err="1" smtClean="0"/>
              <a:t>morala</a:t>
            </a:r>
            <a:r>
              <a:rPr lang="en-US" dirty="0" smtClean="0"/>
              <a:t>? </a:t>
            </a:r>
            <a:r>
              <a:rPr lang="en-US" b="1" dirty="0" err="1" smtClean="0"/>
              <a:t>Hm</a:t>
            </a:r>
            <a:r>
              <a:rPr lang="mr-IN" b="1" dirty="0" smtClean="0"/>
              <a:t>…</a:t>
            </a:r>
            <a:r>
              <a:rPr lang="sl-SI" b="1" dirty="0" smtClean="0"/>
              <a:t> kaj je potem etika hekerjev?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Sistem</a:t>
            </a:r>
            <a:r>
              <a:rPr lang="en-US" dirty="0" smtClean="0"/>
              <a:t> </a:t>
            </a:r>
            <a:r>
              <a:rPr lang="en-US" dirty="0" err="1" smtClean="0"/>
              <a:t>vrednot</a:t>
            </a:r>
            <a:r>
              <a:rPr lang="en-US" dirty="0" smtClean="0"/>
              <a:t>, </a:t>
            </a:r>
            <a:r>
              <a:rPr lang="en-US" dirty="0" err="1" smtClean="0"/>
              <a:t>ki</a:t>
            </a:r>
            <a:r>
              <a:rPr lang="en-US" dirty="0" smtClean="0"/>
              <a:t> </a:t>
            </a:r>
            <a:r>
              <a:rPr lang="en-US" dirty="0" err="1" smtClean="0"/>
              <a:t>vplivajo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posameznika</a:t>
            </a:r>
            <a:r>
              <a:rPr lang="en-US" dirty="0" smtClean="0"/>
              <a:t>;</a:t>
            </a:r>
          </a:p>
          <a:p>
            <a:r>
              <a:rPr lang="en-US" dirty="0" err="1" smtClean="0"/>
              <a:t>Kultura</a:t>
            </a:r>
            <a:r>
              <a:rPr lang="en-US" dirty="0" smtClean="0"/>
              <a:t>, </a:t>
            </a:r>
            <a:r>
              <a:rPr lang="en-US" dirty="0" err="1" smtClean="0"/>
              <a:t>socialne</a:t>
            </a:r>
            <a:r>
              <a:rPr lang="en-US" dirty="0" smtClean="0"/>
              <a:t> </a:t>
            </a:r>
            <a:r>
              <a:rPr lang="en-US" dirty="0" err="1" smtClean="0"/>
              <a:t>veze</a:t>
            </a:r>
            <a:r>
              <a:rPr lang="en-US" dirty="0" smtClean="0"/>
              <a:t>, </a:t>
            </a:r>
            <a:r>
              <a:rPr lang="en-US" dirty="0" err="1" smtClean="0"/>
              <a:t>uradno</a:t>
            </a:r>
            <a:r>
              <a:rPr lang="en-US" dirty="0" smtClean="0"/>
              <a:t> </a:t>
            </a:r>
            <a:r>
              <a:rPr lang="en-US" dirty="0" err="1" smtClean="0"/>
              <a:t>sprejeti</a:t>
            </a:r>
            <a:r>
              <a:rPr lang="en-US" dirty="0" smtClean="0"/>
              <a:t> </a:t>
            </a:r>
            <a:r>
              <a:rPr lang="en-US" dirty="0" err="1" smtClean="0"/>
              <a:t>zakoni</a:t>
            </a:r>
            <a:r>
              <a:rPr lang="en-US" dirty="0" smtClean="0"/>
              <a:t>;</a:t>
            </a:r>
          </a:p>
          <a:p>
            <a:endParaRPr lang="en-US" dirty="0"/>
          </a:p>
          <a:p>
            <a:r>
              <a:rPr lang="en-US" dirty="0" err="1" smtClean="0"/>
              <a:t>Kaj</a:t>
            </a:r>
            <a:r>
              <a:rPr lang="en-US" dirty="0" smtClean="0"/>
              <a:t> je </a:t>
            </a:r>
            <a:r>
              <a:rPr lang="en-US" dirty="0" err="1" smtClean="0"/>
              <a:t>prav</a:t>
            </a:r>
            <a:r>
              <a:rPr lang="en-US" dirty="0" smtClean="0"/>
              <a:t> in </a:t>
            </a:r>
            <a:r>
              <a:rPr lang="en-US" dirty="0" err="1" smtClean="0"/>
              <a:t>kaj</a:t>
            </a:r>
            <a:r>
              <a:rPr lang="en-US" dirty="0" smtClean="0"/>
              <a:t> je </a:t>
            </a:r>
            <a:r>
              <a:rPr lang="en-US" dirty="0" err="1" smtClean="0"/>
              <a:t>narobe</a:t>
            </a:r>
            <a:r>
              <a:rPr lang="en-US" dirty="0" smtClean="0"/>
              <a:t>!</a:t>
            </a:r>
          </a:p>
          <a:p>
            <a:r>
              <a:rPr lang="en-US" dirty="0" err="1" smtClean="0"/>
              <a:t>Odločitev</a:t>
            </a:r>
            <a:r>
              <a:rPr lang="en-US" dirty="0" smtClean="0"/>
              <a:t> </a:t>
            </a:r>
            <a:r>
              <a:rPr lang="en-US" dirty="0" err="1" smtClean="0"/>
              <a:t>posameznika</a:t>
            </a:r>
            <a:r>
              <a:rPr lang="en-US" dirty="0" smtClean="0"/>
              <a:t> </a:t>
            </a:r>
            <a:r>
              <a:rPr lang="en-US" dirty="0" err="1" smtClean="0"/>
              <a:t>šteje</a:t>
            </a:r>
            <a:r>
              <a:rPr lang="en-US" dirty="0" smtClean="0"/>
              <a:t>, </a:t>
            </a:r>
            <a:r>
              <a:rPr lang="en-US" dirty="0" err="1" smtClean="0"/>
              <a:t>ali</a:t>
            </a:r>
            <a:r>
              <a:rPr lang="en-US" dirty="0" smtClean="0"/>
              <a:t> je </a:t>
            </a:r>
            <a:r>
              <a:rPr lang="en-US" dirty="0" err="1" smtClean="0"/>
              <a:t>informacija</a:t>
            </a:r>
            <a:r>
              <a:rPr lang="en-US" dirty="0" smtClean="0"/>
              <a:t> </a:t>
            </a:r>
            <a:r>
              <a:rPr lang="en-US" dirty="0" err="1" smtClean="0"/>
              <a:t>varna</a:t>
            </a:r>
            <a:r>
              <a:rPr lang="en-US" dirty="0" smtClean="0"/>
              <a:t> </a:t>
            </a:r>
            <a:r>
              <a:rPr lang="en-US" dirty="0" err="1" smtClean="0"/>
              <a:t>pred</a:t>
            </a:r>
            <a:r>
              <a:rPr lang="en-US" dirty="0" smtClean="0"/>
              <a:t> </a:t>
            </a:r>
            <a:r>
              <a:rPr lang="en-US" dirty="0" err="1" smtClean="0"/>
              <a:t>javnostjo</a:t>
            </a:r>
            <a:r>
              <a:rPr lang="en-US" dirty="0" smtClean="0"/>
              <a:t>!</a:t>
            </a:r>
          </a:p>
          <a:p>
            <a:endParaRPr lang="en-US" dirty="0"/>
          </a:p>
          <a:p>
            <a:r>
              <a:rPr lang="en-US" b="1" dirty="0" err="1" smtClean="0">
                <a:solidFill>
                  <a:srgbClr val="00B0F0"/>
                </a:solidFill>
              </a:rPr>
              <a:t>Etika</a:t>
            </a:r>
            <a:r>
              <a:rPr lang="en-US" b="1" dirty="0" smtClean="0">
                <a:solidFill>
                  <a:srgbClr val="00B0F0"/>
                </a:solidFill>
              </a:rPr>
              <a:t> </a:t>
            </a:r>
            <a:r>
              <a:rPr lang="en-US" b="1" dirty="0" err="1" smtClean="0">
                <a:solidFill>
                  <a:srgbClr val="00B0F0"/>
                </a:solidFill>
              </a:rPr>
              <a:t>hekerjev</a:t>
            </a:r>
            <a:r>
              <a:rPr lang="en-US" b="1" dirty="0" smtClean="0">
                <a:solidFill>
                  <a:srgbClr val="00B0F0"/>
                </a:solidFill>
              </a:rPr>
              <a:t>: </a:t>
            </a:r>
            <a:r>
              <a:rPr lang="en-US" dirty="0" err="1" smtClean="0"/>
              <a:t>pozitiven</a:t>
            </a:r>
            <a:r>
              <a:rPr lang="en-US" dirty="0" smtClean="0"/>
              <a:t> </a:t>
            </a:r>
            <a:r>
              <a:rPr lang="en-US" dirty="0" err="1" smtClean="0"/>
              <a:t>doprinos</a:t>
            </a:r>
            <a:r>
              <a:rPr lang="en-US" dirty="0" smtClean="0"/>
              <a:t>, </a:t>
            </a:r>
            <a:r>
              <a:rPr lang="en-US" dirty="0" err="1" smtClean="0"/>
              <a:t>saj</a:t>
            </a:r>
            <a:r>
              <a:rPr lang="en-US" dirty="0" smtClean="0"/>
              <a:t> </a:t>
            </a:r>
            <a:r>
              <a:rPr lang="en-US" dirty="0" err="1" smtClean="0"/>
              <a:t>naredijo</a:t>
            </a:r>
            <a:r>
              <a:rPr lang="en-US" dirty="0" smtClean="0"/>
              <a:t> </a:t>
            </a:r>
            <a:r>
              <a:rPr lang="en-US" dirty="0" err="1" smtClean="0"/>
              <a:t>podatke</a:t>
            </a:r>
            <a:r>
              <a:rPr lang="en-US" dirty="0" smtClean="0"/>
              <a:t> </a:t>
            </a:r>
            <a:r>
              <a:rPr lang="en-US" dirty="0" err="1" smtClean="0"/>
              <a:t>vsem</a:t>
            </a:r>
            <a:r>
              <a:rPr lang="en-US" dirty="0" smtClean="0"/>
              <a:t> </a:t>
            </a:r>
            <a:r>
              <a:rPr lang="en-US" dirty="0" err="1" smtClean="0"/>
              <a:t>dostopne</a:t>
            </a:r>
            <a:r>
              <a:rPr lang="en-US" dirty="0" smtClean="0"/>
              <a:t>??? </a:t>
            </a:r>
            <a:r>
              <a:rPr lang="en-US" dirty="0" err="1" smtClean="0"/>
              <a:t>Odpravljanje</a:t>
            </a:r>
            <a:r>
              <a:rPr lang="en-US" dirty="0" smtClean="0"/>
              <a:t> </a:t>
            </a:r>
            <a:r>
              <a:rPr lang="en-US" dirty="0" err="1" smtClean="0"/>
              <a:t>varnostnih</a:t>
            </a:r>
            <a:r>
              <a:rPr lang="en-US" dirty="0" smtClean="0"/>
              <a:t> </a:t>
            </a:r>
            <a:r>
              <a:rPr lang="en-US" dirty="0" err="1" smtClean="0"/>
              <a:t>lukenj</a:t>
            </a:r>
            <a:r>
              <a:rPr lang="en-US" dirty="0" smtClean="0"/>
              <a:t> in </a:t>
            </a:r>
            <a:r>
              <a:rPr lang="en-US" dirty="0" err="1" smtClean="0"/>
              <a:t>posredno</a:t>
            </a:r>
            <a:r>
              <a:rPr lang="en-US" dirty="0" smtClean="0"/>
              <a:t> </a:t>
            </a:r>
            <a:r>
              <a:rPr lang="en-US" dirty="0" err="1" smtClean="0"/>
              <a:t>izboljšanje</a:t>
            </a:r>
            <a:r>
              <a:rPr lang="en-US" dirty="0" smtClean="0"/>
              <a:t> </a:t>
            </a:r>
            <a:r>
              <a:rPr lang="en-US" dirty="0" err="1" smtClean="0"/>
              <a:t>sistemov</a:t>
            </a:r>
            <a:r>
              <a:rPr lang="en-US" dirty="0" smtClean="0"/>
              <a:t>??? </a:t>
            </a:r>
            <a:r>
              <a:rPr lang="mr-IN" dirty="0" smtClean="0"/>
              <a:t>–</a:t>
            </a:r>
            <a:r>
              <a:rPr lang="en-US" dirty="0" smtClean="0"/>
              <a:t> ALI JE TO RES? -&gt; </a:t>
            </a:r>
            <a:r>
              <a:rPr lang="en-US" dirty="0" err="1" smtClean="0"/>
              <a:t>Kritično</a:t>
            </a:r>
            <a:r>
              <a:rPr lang="en-US" dirty="0" smtClean="0"/>
              <a:t> </a:t>
            </a:r>
            <a:r>
              <a:rPr lang="en-US" dirty="0" err="1" smtClean="0"/>
              <a:t>mišljenje</a:t>
            </a:r>
            <a:r>
              <a:rPr lang="en-US" dirty="0" smtClean="0"/>
              <a:t>!</a:t>
            </a:r>
          </a:p>
          <a:p>
            <a:r>
              <a:rPr lang="en-US" dirty="0" smtClean="0"/>
              <a:t>Ali je “</a:t>
            </a:r>
            <a:r>
              <a:rPr lang="en-US" dirty="0" err="1" smtClean="0"/>
              <a:t>hekanje</a:t>
            </a:r>
            <a:r>
              <a:rPr lang="en-US" dirty="0" smtClean="0"/>
              <a:t>” </a:t>
            </a:r>
            <a:r>
              <a:rPr lang="en-US" dirty="0" err="1" smtClean="0"/>
              <a:t>umetnost</a:t>
            </a:r>
            <a:r>
              <a:rPr lang="en-US" dirty="0" smtClean="0"/>
              <a:t>? Bi </a:t>
            </a:r>
            <a:r>
              <a:rPr lang="en-US" dirty="0" err="1" smtClean="0"/>
              <a:t>informacije</a:t>
            </a:r>
            <a:r>
              <a:rPr lang="en-US" dirty="0" smtClean="0"/>
              <a:t> res morale </a:t>
            </a:r>
            <a:r>
              <a:rPr lang="en-US" dirty="0" err="1" smtClean="0"/>
              <a:t>biti</a:t>
            </a:r>
            <a:r>
              <a:rPr lang="en-US" dirty="0" smtClean="0"/>
              <a:t> </a:t>
            </a:r>
            <a:r>
              <a:rPr lang="en-US" dirty="0" err="1" smtClean="0"/>
              <a:t>prosto</a:t>
            </a:r>
            <a:r>
              <a:rPr lang="en-US" dirty="0" smtClean="0"/>
              <a:t> </a:t>
            </a:r>
            <a:r>
              <a:rPr lang="en-US" dirty="0" err="1" smtClean="0"/>
              <a:t>dostopne</a:t>
            </a:r>
            <a:r>
              <a:rPr lang="en-US" dirty="0" smtClean="0"/>
              <a:t>?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80866" y="1598335"/>
            <a:ext cx="2740069" cy="274006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1600" y="4973404"/>
            <a:ext cx="2342135" cy="16355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9839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Splošna</a:t>
            </a:r>
            <a:r>
              <a:rPr lang="en-US" dirty="0" smtClean="0"/>
              <a:t> </a:t>
            </a:r>
            <a:r>
              <a:rPr lang="en-US" dirty="0" err="1" smtClean="0"/>
              <a:t>priporočila</a:t>
            </a:r>
            <a:r>
              <a:rPr lang="en-US" dirty="0" smtClean="0"/>
              <a:t> </a:t>
            </a:r>
            <a:r>
              <a:rPr lang="en-US" dirty="0" err="1" smtClean="0"/>
              <a:t>računalniške</a:t>
            </a:r>
            <a:r>
              <a:rPr lang="en-US" dirty="0" smtClean="0"/>
              <a:t> </a:t>
            </a:r>
            <a:r>
              <a:rPr lang="en-US" dirty="0" err="1" smtClean="0"/>
              <a:t>etike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0" anchor="t" anchorCtr="0">
            <a:normAutofit fontScale="85000" lnSpcReduction="10000"/>
          </a:bodyPr>
          <a:lstStyle/>
          <a:p>
            <a:pPr marL="342900" indent="-342900">
              <a:buFont typeface="+mj-lt"/>
              <a:buAutoNum type="arabicPeriod"/>
            </a:pPr>
            <a:r>
              <a:rPr lang="en-US" sz="2200" dirty="0" smtClean="0"/>
              <a:t>Ne </a:t>
            </a:r>
            <a:r>
              <a:rPr lang="en-US" sz="2200" dirty="0" err="1" smtClean="0"/>
              <a:t>uporabljaj</a:t>
            </a:r>
            <a:r>
              <a:rPr lang="en-US" sz="2200" dirty="0" smtClean="0"/>
              <a:t> </a:t>
            </a:r>
            <a:r>
              <a:rPr lang="en-US" sz="2200" dirty="0" err="1" smtClean="0"/>
              <a:t>računalnikov</a:t>
            </a:r>
            <a:r>
              <a:rPr lang="en-US" sz="2200" dirty="0" smtClean="0"/>
              <a:t>, da bi </a:t>
            </a:r>
            <a:r>
              <a:rPr lang="en-US" sz="2200" dirty="0" err="1" smtClean="0"/>
              <a:t>škodoval</a:t>
            </a:r>
            <a:r>
              <a:rPr lang="en-US" sz="2200" dirty="0" smtClean="0"/>
              <a:t> </a:t>
            </a:r>
            <a:r>
              <a:rPr lang="en-US" sz="2200" dirty="0" err="1" smtClean="0"/>
              <a:t>drugim</a:t>
            </a:r>
            <a:r>
              <a:rPr lang="en-US" sz="2200" dirty="0" smtClean="0"/>
              <a:t>.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2200" dirty="0" smtClean="0"/>
              <a:t>Ne </a:t>
            </a:r>
            <a:r>
              <a:rPr lang="en-US" sz="2200" dirty="0" err="1" smtClean="0"/>
              <a:t>vmešavaj</a:t>
            </a:r>
            <a:r>
              <a:rPr lang="en-US" sz="2200" dirty="0" smtClean="0"/>
              <a:t> se v </a:t>
            </a:r>
            <a:r>
              <a:rPr lang="en-US" sz="2200" dirty="0" err="1" smtClean="0"/>
              <a:t>delo</a:t>
            </a:r>
            <a:r>
              <a:rPr lang="en-US" sz="2200" dirty="0" smtClean="0"/>
              <a:t> </a:t>
            </a:r>
            <a:r>
              <a:rPr lang="en-US" sz="2200" dirty="0" err="1" smtClean="0"/>
              <a:t>drugih</a:t>
            </a:r>
            <a:r>
              <a:rPr lang="en-US" sz="2200" dirty="0" smtClean="0"/>
              <a:t>.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2200" dirty="0" smtClean="0"/>
              <a:t>Ne </a:t>
            </a:r>
            <a:r>
              <a:rPr lang="en-US" sz="2200" dirty="0" err="1" smtClean="0"/>
              <a:t>dostopaj</a:t>
            </a:r>
            <a:r>
              <a:rPr lang="en-US" sz="2200" dirty="0" smtClean="0"/>
              <a:t> do </a:t>
            </a:r>
            <a:r>
              <a:rPr lang="en-US" sz="2200" dirty="0" err="1" smtClean="0"/>
              <a:t>tujih</a:t>
            </a:r>
            <a:r>
              <a:rPr lang="en-US" sz="2200" dirty="0" smtClean="0"/>
              <a:t> </a:t>
            </a:r>
            <a:r>
              <a:rPr lang="en-US" sz="2200" dirty="0" err="1" smtClean="0"/>
              <a:t>datotek</a:t>
            </a:r>
            <a:r>
              <a:rPr lang="en-US" sz="2200" dirty="0" smtClean="0"/>
              <a:t> </a:t>
            </a:r>
            <a:r>
              <a:rPr lang="en-US" sz="2200" dirty="0" err="1" smtClean="0"/>
              <a:t>brez</a:t>
            </a:r>
            <a:r>
              <a:rPr lang="en-US" sz="2200" dirty="0" smtClean="0"/>
              <a:t> </a:t>
            </a:r>
            <a:r>
              <a:rPr lang="en-US" sz="2200" dirty="0" err="1" smtClean="0"/>
              <a:t>dovoljenja</a:t>
            </a:r>
            <a:r>
              <a:rPr lang="en-US" sz="2200" dirty="0" smtClean="0"/>
              <a:t>.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2200" dirty="0" smtClean="0"/>
              <a:t>Ne </a:t>
            </a:r>
            <a:r>
              <a:rPr lang="en-US" sz="2200" dirty="0" err="1" smtClean="0"/>
              <a:t>uporabljaj</a:t>
            </a:r>
            <a:r>
              <a:rPr lang="en-US" sz="2200" dirty="0" smtClean="0"/>
              <a:t> </a:t>
            </a:r>
            <a:r>
              <a:rPr lang="en-US" sz="2200" dirty="0" err="1" smtClean="0"/>
              <a:t>računalnika</a:t>
            </a:r>
            <a:r>
              <a:rPr lang="en-US" sz="2200" dirty="0" smtClean="0"/>
              <a:t> </a:t>
            </a:r>
            <a:r>
              <a:rPr lang="en-US" sz="2200" dirty="0" err="1" smtClean="0"/>
              <a:t>za</a:t>
            </a:r>
            <a:r>
              <a:rPr lang="en-US" sz="2200" dirty="0" smtClean="0"/>
              <a:t> </a:t>
            </a:r>
            <a:r>
              <a:rPr lang="en-US" sz="2200" dirty="0" err="1" smtClean="0"/>
              <a:t>krajo</a:t>
            </a:r>
            <a:r>
              <a:rPr lang="en-US" sz="2200" dirty="0" smtClean="0"/>
              <a:t>.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2200" dirty="0" smtClean="0"/>
              <a:t>Ne </a:t>
            </a:r>
            <a:r>
              <a:rPr lang="en-US" sz="2200" dirty="0" err="1" smtClean="0"/>
              <a:t>uporabljaj</a:t>
            </a:r>
            <a:r>
              <a:rPr lang="en-US" sz="2200" dirty="0" smtClean="0"/>
              <a:t> </a:t>
            </a:r>
            <a:r>
              <a:rPr lang="en-US" sz="2200" dirty="0" err="1" smtClean="0"/>
              <a:t>računalnika</a:t>
            </a:r>
            <a:r>
              <a:rPr lang="en-US" sz="2200" dirty="0" smtClean="0"/>
              <a:t> </a:t>
            </a:r>
            <a:r>
              <a:rPr lang="en-US" sz="2200" dirty="0" err="1" smtClean="0"/>
              <a:t>za</a:t>
            </a:r>
            <a:r>
              <a:rPr lang="en-US" sz="2200" dirty="0" smtClean="0"/>
              <a:t> </a:t>
            </a:r>
            <a:r>
              <a:rPr lang="en-US" sz="2200" dirty="0" err="1" smtClean="0"/>
              <a:t>laganje</a:t>
            </a:r>
            <a:r>
              <a:rPr lang="en-US" sz="2200" dirty="0" smtClean="0"/>
              <a:t>.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2200" dirty="0"/>
              <a:t>Ne </a:t>
            </a:r>
            <a:r>
              <a:rPr lang="en-US" sz="2200" dirty="0" err="1"/>
              <a:t>uporabljaj</a:t>
            </a:r>
            <a:r>
              <a:rPr lang="en-US" sz="2200" dirty="0"/>
              <a:t> </a:t>
            </a:r>
            <a:r>
              <a:rPr lang="en-US" sz="2200" dirty="0" err="1"/>
              <a:t>ilegalnih</a:t>
            </a:r>
            <a:r>
              <a:rPr lang="en-US" sz="2200" dirty="0"/>
              <a:t> </a:t>
            </a:r>
            <a:r>
              <a:rPr lang="en-US" sz="2200" dirty="0" err="1"/>
              <a:t>kopij</a:t>
            </a:r>
            <a:r>
              <a:rPr lang="en-US" sz="2200" dirty="0"/>
              <a:t> </a:t>
            </a:r>
            <a:r>
              <a:rPr lang="en-US" sz="2200" dirty="0" err="1"/>
              <a:t>lastniške</a:t>
            </a:r>
            <a:r>
              <a:rPr lang="en-US" sz="2200" dirty="0"/>
              <a:t> </a:t>
            </a:r>
            <a:r>
              <a:rPr lang="en-US" sz="2200" dirty="0" err="1"/>
              <a:t>programske</a:t>
            </a:r>
            <a:r>
              <a:rPr lang="en-US" sz="2200" dirty="0"/>
              <a:t> </a:t>
            </a:r>
            <a:r>
              <a:rPr lang="en-US" sz="2200" dirty="0" err="1"/>
              <a:t>opreme</a:t>
            </a:r>
            <a:r>
              <a:rPr lang="en-US" sz="2200" dirty="0"/>
              <a:t>.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2200" dirty="0"/>
              <a:t>Ne </a:t>
            </a:r>
            <a:r>
              <a:rPr lang="en-US" sz="2200" dirty="0" err="1"/>
              <a:t>uporabljaj</a:t>
            </a:r>
            <a:r>
              <a:rPr lang="en-US" sz="2200" dirty="0"/>
              <a:t> </a:t>
            </a:r>
            <a:r>
              <a:rPr lang="en-US" sz="2200" dirty="0" err="1"/>
              <a:t>tujih</a:t>
            </a:r>
            <a:r>
              <a:rPr lang="en-US" sz="2200" dirty="0"/>
              <a:t> </a:t>
            </a:r>
            <a:r>
              <a:rPr lang="en-US" sz="2200" dirty="0" err="1"/>
              <a:t>računalniških</a:t>
            </a:r>
            <a:r>
              <a:rPr lang="en-US" sz="2200" dirty="0"/>
              <a:t> </a:t>
            </a:r>
            <a:r>
              <a:rPr lang="en-US" sz="2200" dirty="0" err="1"/>
              <a:t>virov</a:t>
            </a:r>
            <a:r>
              <a:rPr lang="en-US" sz="2200" dirty="0"/>
              <a:t> </a:t>
            </a:r>
            <a:r>
              <a:rPr lang="en-US" sz="2200" dirty="0" err="1"/>
              <a:t>brez</a:t>
            </a:r>
            <a:r>
              <a:rPr lang="en-US" sz="2200" dirty="0"/>
              <a:t> </a:t>
            </a:r>
            <a:r>
              <a:rPr lang="en-US" sz="2200" dirty="0" err="1"/>
              <a:t>nadomestila</a:t>
            </a:r>
            <a:r>
              <a:rPr lang="en-US" sz="2200" dirty="0"/>
              <a:t>.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2200" dirty="0"/>
              <a:t>Ne </a:t>
            </a:r>
            <a:r>
              <a:rPr lang="en-US" sz="2200" dirty="0" err="1"/>
              <a:t>prisvajaj</a:t>
            </a:r>
            <a:r>
              <a:rPr lang="en-US" sz="2200" dirty="0"/>
              <a:t> </a:t>
            </a:r>
            <a:r>
              <a:rPr lang="en-US" sz="2200" dirty="0" err="1"/>
              <a:t>si</a:t>
            </a:r>
            <a:r>
              <a:rPr lang="en-US" sz="2200" dirty="0"/>
              <a:t> </a:t>
            </a:r>
            <a:r>
              <a:rPr lang="en-US" sz="2200" dirty="0" err="1"/>
              <a:t>tuje</a:t>
            </a:r>
            <a:r>
              <a:rPr lang="en-US" sz="2200" dirty="0"/>
              <a:t> </a:t>
            </a:r>
            <a:r>
              <a:rPr lang="en-US" sz="2200" dirty="0" err="1"/>
              <a:t>intelektualne</a:t>
            </a:r>
            <a:r>
              <a:rPr lang="en-US" sz="2200" dirty="0"/>
              <a:t> </a:t>
            </a:r>
            <a:r>
              <a:rPr lang="en-US" sz="2200" dirty="0" err="1"/>
              <a:t>lastnine</a:t>
            </a:r>
            <a:r>
              <a:rPr lang="en-US" sz="2200" dirty="0"/>
              <a:t>.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2200" dirty="0" err="1"/>
              <a:t>Premisli</a:t>
            </a:r>
            <a:r>
              <a:rPr lang="en-US" sz="2200" dirty="0"/>
              <a:t> o </a:t>
            </a:r>
            <a:r>
              <a:rPr lang="en-US" sz="2200" dirty="0" err="1"/>
              <a:t>socialnih</a:t>
            </a:r>
            <a:r>
              <a:rPr lang="en-US" sz="2200" dirty="0"/>
              <a:t> </a:t>
            </a:r>
            <a:r>
              <a:rPr lang="en-US" sz="2200" dirty="0" err="1"/>
              <a:t>posledicah</a:t>
            </a:r>
            <a:r>
              <a:rPr lang="en-US" sz="2200" dirty="0"/>
              <a:t> </a:t>
            </a:r>
            <a:r>
              <a:rPr lang="en-US" sz="2200" dirty="0" err="1"/>
              <a:t>programov</a:t>
            </a:r>
            <a:r>
              <a:rPr lang="en-US" sz="2200" dirty="0"/>
              <a:t>, </a:t>
            </a:r>
            <a:r>
              <a:rPr lang="en-US" sz="2200" dirty="0" err="1"/>
              <a:t>ki</a:t>
            </a:r>
            <a:r>
              <a:rPr lang="en-US" sz="2200" dirty="0"/>
              <a:t> </a:t>
            </a:r>
            <a:r>
              <a:rPr lang="en-US" sz="2200" dirty="0" err="1"/>
              <a:t>jih</a:t>
            </a:r>
            <a:r>
              <a:rPr lang="en-US" sz="2200" dirty="0"/>
              <a:t> </a:t>
            </a:r>
            <a:r>
              <a:rPr lang="en-US" sz="2200" dirty="0" err="1"/>
              <a:t>ustvarjaš</a:t>
            </a:r>
            <a:r>
              <a:rPr lang="en-US" sz="2200" dirty="0"/>
              <a:t> oz. </a:t>
            </a:r>
            <a:r>
              <a:rPr lang="en-US" sz="2200" dirty="0" err="1"/>
              <a:t>uporabljaš</a:t>
            </a:r>
            <a:r>
              <a:rPr lang="en-US" sz="2200" dirty="0"/>
              <a:t>.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2200" dirty="0" err="1"/>
              <a:t>Pri</a:t>
            </a:r>
            <a:r>
              <a:rPr lang="en-US" sz="2200" dirty="0"/>
              <a:t> </a:t>
            </a:r>
            <a:r>
              <a:rPr lang="en-US" sz="2200" dirty="0" err="1"/>
              <a:t>uporabi</a:t>
            </a:r>
            <a:r>
              <a:rPr lang="en-US" sz="2200" dirty="0"/>
              <a:t> </a:t>
            </a:r>
            <a:r>
              <a:rPr lang="en-US" sz="2200" dirty="0" err="1"/>
              <a:t>računalnika</a:t>
            </a:r>
            <a:r>
              <a:rPr lang="en-US" sz="2200" dirty="0"/>
              <a:t> </a:t>
            </a:r>
            <a:r>
              <a:rPr lang="en-US" sz="2200" dirty="0" err="1"/>
              <a:t>bodi</a:t>
            </a:r>
            <a:r>
              <a:rPr lang="en-US" sz="2200" dirty="0"/>
              <a:t> </a:t>
            </a:r>
            <a:r>
              <a:rPr lang="en-US" sz="2200" dirty="0" err="1"/>
              <a:t>vedno</a:t>
            </a:r>
            <a:r>
              <a:rPr lang="en-US" sz="2200" dirty="0"/>
              <a:t> </a:t>
            </a:r>
            <a:r>
              <a:rPr lang="en-US" sz="2200" dirty="0" err="1"/>
              <a:t>obziren</a:t>
            </a:r>
            <a:r>
              <a:rPr lang="en-US" sz="2200" dirty="0"/>
              <a:t> in </a:t>
            </a:r>
            <a:r>
              <a:rPr lang="en-US" sz="2200" dirty="0" err="1"/>
              <a:t>spoštuj</a:t>
            </a:r>
            <a:r>
              <a:rPr lang="en-US" sz="2200" dirty="0"/>
              <a:t> </a:t>
            </a:r>
            <a:r>
              <a:rPr lang="en-US" sz="2200" dirty="0" err="1"/>
              <a:t>druge</a:t>
            </a:r>
            <a:r>
              <a:rPr lang="en-US" sz="2200" dirty="0"/>
              <a:t> </a:t>
            </a:r>
            <a:r>
              <a:rPr lang="en-US" sz="2200" dirty="0" err="1"/>
              <a:t>ljudi</a:t>
            </a:r>
            <a:r>
              <a:rPr lang="en-US" sz="2200" dirty="0"/>
              <a:t>.</a:t>
            </a:r>
          </a:p>
          <a:p>
            <a:pPr marL="342900" indent="-342900">
              <a:buFont typeface="+mj-lt"/>
              <a:buAutoNum type="arabicPeriod"/>
            </a:pPr>
            <a:endParaRPr lang="en-US" dirty="0"/>
          </a:p>
          <a:p>
            <a:pPr marL="342900" indent="-342900">
              <a:buFont typeface="+mj-lt"/>
              <a:buAutoNum type="arabicPeriod"/>
            </a:pPr>
            <a:endParaRPr lang="en-US" dirty="0" smtClean="0"/>
          </a:p>
          <a:p>
            <a:pPr marL="342900" indent="-342900">
              <a:buFont typeface="+mj-lt"/>
              <a:buAutoNum type="arabicPeriod"/>
            </a:pPr>
            <a:endParaRPr lang="en-US" dirty="0" smtClean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0134" y="3881596"/>
            <a:ext cx="3120030" cy="22860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8501" y="4740271"/>
            <a:ext cx="1621366" cy="1562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4304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Smiley Face 22"/>
          <p:cNvSpPr/>
          <p:nvPr/>
        </p:nvSpPr>
        <p:spPr>
          <a:xfrm>
            <a:off x="7391376" y="2412289"/>
            <a:ext cx="4755378" cy="4224385"/>
          </a:xfrm>
          <a:prstGeom prst="smileyFace">
            <a:avLst/>
          </a:prstGeom>
          <a:solidFill>
            <a:srgbClr val="92D050">
              <a:alpha val="25000"/>
            </a:srgbClr>
          </a:solidFill>
          <a:ln>
            <a:solidFill>
              <a:schemeClr val="accent1">
                <a:shade val="50000"/>
                <a:alpha val="4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4919" y="-310465"/>
            <a:ext cx="5747207" cy="574720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43981"/>
            <a:ext cx="10131425" cy="1456267"/>
          </a:xfrm>
        </p:spPr>
        <p:txBody>
          <a:bodyPr/>
          <a:lstStyle/>
          <a:p>
            <a:r>
              <a:rPr lang="en-US" dirty="0" smtClean="0"/>
              <a:t>PRIMER: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463" y="2639339"/>
            <a:ext cx="1900767" cy="1712527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98463" y="4387473"/>
            <a:ext cx="252287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err="1" smtClean="0"/>
              <a:t>Sošolec</a:t>
            </a:r>
            <a:r>
              <a:rPr lang="en-US" dirty="0" smtClean="0"/>
              <a:t> </a:t>
            </a:r>
            <a:r>
              <a:rPr lang="en-US" dirty="0" err="1" smtClean="0"/>
              <a:t>Miha</a:t>
            </a:r>
            <a:r>
              <a:rPr lang="en-US" dirty="0" smtClean="0"/>
              <a:t> </a:t>
            </a:r>
            <a:r>
              <a:rPr lang="en-US" dirty="0" err="1" smtClean="0"/>
              <a:t>odkrije</a:t>
            </a:r>
            <a:endParaRPr lang="en-US" dirty="0" smtClean="0"/>
          </a:p>
          <a:p>
            <a:pPr algn="ctr"/>
            <a:r>
              <a:rPr lang="en-US" dirty="0" smtClean="0"/>
              <a:t>”</a:t>
            </a:r>
            <a:r>
              <a:rPr lang="en-US" dirty="0" err="1" smtClean="0"/>
              <a:t>pomanjkljivo</a:t>
            </a:r>
            <a:r>
              <a:rPr lang="en-US" dirty="0" smtClean="0"/>
              <a:t>” </a:t>
            </a:r>
            <a:r>
              <a:rPr lang="en-US" dirty="0" err="1" smtClean="0"/>
              <a:t>oblečene</a:t>
            </a:r>
            <a:r>
              <a:rPr lang="en-US" dirty="0" smtClean="0"/>
              <a:t> </a:t>
            </a:r>
          </a:p>
          <a:p>
            <a:pPr algn="ctr"/>
            <a:r>
              <a:rPr lang="en-US" dirty="0" err="1"/>
              <a:t>f</a:t>
            </a:r>
            <a:r>
              <a:rPr lang="en-US" dirty="0" err="1" smtClean="0"/>
              <a:t>otografije</a:t>
            </a:r>
            <a:r>
              <a:rPr lang="en-US" dirty="0" smtClean="0"/>
              <a:t> </a:t>
            </a:r>
            <a:r>
              <a:rPr lang="en-US" dirty="0" err="1" smtClean="0"/>
              <a:t>sošolke</a:t>
            </a:r>
            <a:r>
              <a:rPr lang="en-US" dirty="0" smtClean="0"/>
              <a:t> </a:t>
            </a:r>
            <a:r>
              <a:rPr lang="en-US" dirty="0" err="1" smtClean="0"/>
              <a:t>Maje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3621677" y="844436"/>
            <a:ext cx="27136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err="1" smtClean="0">
                <a:solidFill>
                  <a:srgbClr val="FF0000"/>
                </a:solidFill>
              </a:rPr>
              <a:t>Pošlje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jih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drugim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sošolcem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249884" y="1386198"/>
            <a:ext cx="22030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err="1" smtClean="0">
                <a:solidFill>
                  <a:srgbClr val="FF0000"/>
                </a:solidFill>
              </a:rPr>
              <a:t>Objavi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jih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na</a:t>
            </a:r>
            <a:r>
              <a:rPr lang="en-US" b="1" dirty="0" smtClean="0">
                <a:solidFill>
                  <a:srgbClr val="FF0000"/>
                </a:solidFill>
              </a:rPr>
              <a:t> internet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296099" y="1839349"/>
            <a:ext cx="23136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err="1" smtClean="0">
                <a:solidFill>
                  <a:srgbClr val="FF0000"/>
                </a:solidFill>
              </a:rPr>
              <a:t>Izsiljuje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Majo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za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denar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449303" y="3959414"/>
            <a:ext cx="4478790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 smtClean="0">
                <a:solidFill>
                  <a:schemeClr val="bg1"/>
                </a:solidFill>
              </a:rPr>
              <a:t>BRAVO! RAVNA ETIČNO! </a:t>
            </a:r>
          </a:p>
          <a:p>
            <a:pPr algn="ctr"/>
            <a:r>
              <a:rPr lang="en-US" b="1" dirty="0" err="1" smtClean="0">
                <a:solidFill>
                  <a:schemeClr val="bg1"/>
                </a:solidFill>
              </a:rPr>
              <a:t>Majo</a:t>
            </a:r>
            <a:r>
              <a:rPr lang="en-US" b="1" dirty="0" smtClean="0">
                <a:solidFill>
                  <a:schemeClr val="bg1"/>
                </a:solidFill>
              </a:rPr>
              <a:t> </a:t>
            </a:r>
            <a:r>
              <a:rPr lang="en-US" b="1" dirty="0" err="1" smtClean="0">
                <a:solidFill>
                  <a:schemeClr val="bg1"/>
                </a:solidFill>
              </a:rPr>
              <a:t>opozori</a:t>
            </a:r>
            <a:r>
              <a:rPr lang="en-US" b="1" dirty="0" smtClean="0">
                <a:solidFill>
                  <a:schemeClr val="bg1"/>
                </a:solidFill>
              </a:rPr>
              <a:t>, </a:t>
            </a:r>
          </a:p>
          <a:p>
            <a:pPr algn="ctr"/>
            <a:r>
              <a:rPr lang="en-US" b="1" dirty="0" err="1">
                <a:solidFill>
                  <a:schemeClr val="bg1"/>
                </a:solidFill>
              </a:rPr>
              <a:t>č</a:t>
            </a:r>
            <a:r>
              <a:rPr lang="en-US" b="1" dirty="0" err="1" smtClean="0">
                <a:solidFill>
                  <a:schemeClr val="bg1"/>
                </a:solidFill>
              </a:rPr>
              <a:t>e</a:t>
            </a:r>
            <a:r>
              <a:rPr lang="en-US" b="1" dirty="0" smtClean="0">
                <a:solidFill>
                  <a:schemeClr val="bg1"/>
                </a:solidFill>
              </a:rPr>
              <a:t> je </a:t>
            </a:r>
            <a:r>
              <a:rPr lang="en-US" b="1" dirty="0" err="1" smtClean="0">
                <a:solidFill>
                  <a:schemeClr val="bg1"/>
                </a:solidFill>
              </a:rPr>
              <a:t>bila</a:t>
            </a:r>
            <a:r>
              <a:rPr lang="en-US" b="1" dirty="0" smtClean="0">
                <a:solidFill>
                  <a:schemeClr val="bg1"/>
                </a:solidFill>
              </a:rPr>
              <a:t> </a:t>
            </a:r>
            <a:r>
              <a:rPr lang="en-US" b="1" dirty="0" err="1" smtClean="0">
                <a:solidFill>
                  <a:schemeClr val="bg1"/>
                </a:solidFill>
              </a:rPr>
              <a:t>žrtev</a:t>
            </a:r>
            <a:r>
              <a:rPr lang="en-US" b="1" dirty="0" smtClean="0">
                <a:solidFill>
                  <a:schemeClr val="bg1"/>
                </a:solidFill>
              </a:rPr>
              <a:t>, </a:t>
            </a:r>
            <a:r>
              <a:rPr lang="en-US" b="1" dirty="0" err="1" smtClean="0">
                <a:solidFill>
                  <a:schemeClr val="bg1"/>
                </a:solidFill>
              </a:rPr>
              <a:t>obvestita</a:t>
            </a:r>
            <a:r>
              <a:rPr lang="en-US" b="1" dirty="0" smtClean="0">
                <a:solidFill>
                  <a:schemeClr val="bg1"/>
                </a:solidFill>
              </a:rPr>
              <a:t> </a:t>
            </a:r>
            <a:r>
              <a:rPr lang="en-US" b="1" dirty="0" err="1" smtClean="0">
                <a:solidFill>
                  <a:schemeClr val="bg1"/>
                </a:solidFill>
              </a:rPr>
              <a:t>policijo</a:t>
            </a:r>
            <a:r>
              <a:rPr lang="en-US" b="1" dirty="0" smtClean="0">
                <a:solidFill>
                  <a:schemeClr val="bg1"/>
                </a:solidFill>
              </a:rPr>
              <a:t>, 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v </a:t>
            </a:r>
            <a:r>
              <a:rPr lang="en-US" b="1" dirty="0" err="1" smtClean="0">
                <a:solidFill>
                  <a:schemeClr val="bg1"/>
                </a:solidFill>
              </a:rPr>
              <a:t>kolikor</a:t>
            </a:r>
            <a:r>
              <a:rPr lang="en-US" b="1" dirty="0" smtClean="0">
                <a:solidFill>
                  <a:schemeClr val="bg1"/>
                </a:solidFill>
              </a:rPr>
              <a:t> </a:t>
            </a:r>
            <a:r>
              <a:rPr lang="en-US" b="1" dirty="0" err="1" smtClean="0">
                <a:solidFill>
                  <a:schemeClr val="bg1"/>
                </a:solidFill>
              </a:rPr>
              <a:t>ni</a:t>
            </a:r>
            <a:r>
              <a:rPr lang="en-US" b="1" dirty="0" smtClean="0">
                <a:solidFill>
                  <a:schemeClr val="bg1"/>
                </a:solidFill>
              </a:rPr>
              <a:t> </a:t>
            </a:r>
            <a:r>
              <a:rPr lang="en-US" b="1" dirty="0" err="1" smtClean="0">
                <a:solidFill>
                  <a:schemeClr val="bg1"/>
                </a:solidFill>
              </a:rPr>
              <a:t>bila</a:t>
            </a:r>
            <a:r>
              <a:rPr lang="en-US" b="1" dirty="0" smtClean="0">
                <a:solidFill>
                  <a:schemeClr val="bg1"/>
                </a:solidFill>
              </a:rPr>
              <a:t>, </a:t>
            </a:r>
            <a:r>
              <a:rPr lang="en-US" b="1" dirty="0" err="1" smtClean="0">
                <a:solidFill>
                  <a:schemeClr val="bg1"/>
                </a:solidFill>
              </a:rPr>
              <a:t>fotografije</a:t>
            </a:r>
            <a:r>
              <a:rPr lang="en-US" b="1" dirty="0" smtClean="0">
                <a:solidFill>
                  <a:schemeClr val="bg1"/>
                </a:solidFill>
              </a:rPr>
              <a:t> TRAJNO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 </a:t>
            </a:r>
            <a:r>
              <a:rPr lang="en-US" b="1" dirty="0" err="1" smtClean="0">
                <a:solidFill>
                  <a:schemeClr val="bg1"/>
                </a:solidFill>
              </a:rPr>
              <a:t>izbriše</a:t>
            </a:r>
            <a:r>
              <a:rPr lang="en-US" b="1" dirty="0" smtClean="0">
                <a:solidFill>
                  <a:schemeClr val="bg1"/>
                </a:solidFill>
              </a:rPr>
              <a:t> in </a:t>
            </a:r>
            <a:r>
              <a:rPr lang="en-US" b="1" dirty="0" err="1" smtClean="0">
                <a:solidFill>
                  <a:schemeClr val="bg1"/>
                </a:solidFill>
              </a:rPr>
              <a:t>poduči</a:t>
            </a:r>
            <a:r>
              <a:rPr lang="en-US" b="1" dirty="0" smtClean="0">
                <a:solidFill>
                  <a:schemeClr val="bg1"/>
                </a:solidFill>
              </a:rPr>
              <a:t> </a:t>
            </a:r>
            <a:r>
              <a:rPr lang="en-US" b="1" dirty="0" err="1" smtClean="0">
                <a:solidFill>
                  <a:schemeClr val="bg1"/>
                </a:solidFill>
              </a:rPr>
              <a:t>Majo</a:t>
            </a:r>
            <a:r>
              <a:rPr lang="en-US" b="1" dirty="0" smtClean="0">
                <a:solidFill>
                  <a:schemeClr val="bg1"/>
                </a:solidFill>
              </a:rPr>
              <a:t> o </a:t>
            </a:r>
            <a:r>
              <a:rPr lang="en-US" b="1" dirty="0" err="1" smtClean="0">
                <a:solidFill>
                  <a:schemeClr val="bg1"/>
                </a:solidFill>
              </a:rPr>
              <a:t>varni</a:t>
            </a:r>
            <a:r>
              <a:rPr lang="en-US" b="1" dirty="0" smtClean="0">
                <a:solidFill>
                  <a:schemeClr val="bg1"/>
                </a:solidFill>
              </a:rPr>
              <a:t> </a:t>
            </a:r>
            <a:r>
              <a:rPr lang="en-US" b="1" dirty="0" err="1" smtClean="0">
                <a:solidFill>
                  <a:schemeClr val="bg1"/>
                </a:solidFill>
              </a:rPr>
              <a:t>rabi</a:t>
            </a:r>
            <a:r>
              <a:rPr lang="en-US" b="1" dirty="0" smtClean="0">
                <a:solidFill>
                  <a:schemeClr val="bg1"/>
                </a:solidFill>
              </a:rPr>
              <a:t> </a:t>
            </a:r>
            <a:r>
              <a:rPr lang="en-US" b="1" dirty="0" err="1" smtClean="0">
                <a:solidFill>
                  <a:schemeClr val="bg1"/>
                </a:solidFill>
              </a:rPr>
              <a:t>interneta</a:t>
            </a:r>
            <a:r>
              <a:rPr lang="en-US" b="1" dirty="0" smtClean="0">
                <a:solidFill>
                  <a:schemeClr val="bg1"/>
                </a:solidFill>
              </a:rPr>
              <a:t>!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428319" y="5892818"/>
            <a:ext cx="923175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/>
              <a:t>Ne </a:t>
            </a:r>
            <a:r>
              <a:rPr lang="en-US" sz="3200" b="1" dirty="0" err="1" smtClean="0"/>
              <a:t>stori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tistega</a:t>
            </a:r>
            <a:r>
              <a:rPr lang="en-US" sz="3200" b="1" dirty="0" smtClean="0"/>
              <a:t>, </a:t>
            </a:r>
            <a:r>
              <a:rPr lang="en-US" sz="3200" b="1" dirty="0" err="1" smtClean="0"/>
              <a:t>česar</a:t>
            </a:r>
            <a:r>
              <a:rPr lang="en-US" sz="3200" b="1" dirty="0" smtClean="0"/>
              <a:t> ne </a:t>
            </a:r>
            <a:r>
              <a:rPr lang="en-US" sz="3200" b="1" dirty="0" err="1" smtClean="0"/>
              <a:t>želiš</a:t>
            </a:r>
            <a:r>
              <a:rPr lang="en-US" sz="3200" b="1" dirty="0" smtClean="0"/>
              <a:t>, da  bi </a:t>
            </a:r>
            <a:r>
              <a:rPr lang="en-US" sz="3200" b="1" dirty="0" err="1" smtClean="0"/>
              <a:t>drugi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storili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tebi</a:t>
            </a:r>
            <a:r>
              <a:rPr lang="en-US" sz="3200" b="1" dirty="0" smtClean="0"/>
              <a:t>!</a:t>
            </a:r>
            <a:endParaRPr lang="en-US" sz="3200" b="1" dirty="0"/>
          </a:p>
        </p:txBody>
      </p:sp>
      <p:cxnSp>
        <p:nvCxnSpPr>
          <p:cNvPr id="15" name="Straight Arrow Connector 14"/>
          <p:cNvCxnSpPr/>
          <p:nvPr/>
        </p:nvCxnSpPr>
        <p:spPr>
          <a:xfrm flipV="1">
            <a:off x="1659898" y="1163333"/>
            <a:ext cx="1961779" cy="1749597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 flipV="1">
            <a:off x="2070023" y="1839349"/>
            <a:ext cx="1632393" cy="1444726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 flipV="1">
            <a:off x="2404739" y="2381111"/>
            <a:ext cx="2473582" cy="1159300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Not Equal 21"/>
          <p:cNvSpPr/>
          <p:nvPr/>
        </p:nvSpPr>
        <p:spPr>
          <a:xfrm>
            <a:off x="1591188" y="331940"/>
            <a:ext cx="6968981" cy="3826933"/>
          </a:xfrm>
          <a:prstGeom prst="mathNotEqual">
            <a:avLst/>
          </a:prstGeom>
          <a:solidFill>
            <a:srgbClr val="C00000">
              <a:alpha val="18000"/>
            </a:srgbClr>
          </a:solidFill>
          <a:ln>
            <a:solidFill>
              <a:srgbClr val="C00000">
                <a:alpha val="35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4" name="Notched Right Arrow 23"/>
          <p:cNvSpPr/>
          <p:nvPr/>
        </p:nvSpPr>
        <p:spPr>
          <a:xfrm>
            <a:off x="2912456" y="4616643"/>
            <a:ext cx="4326443" cy="948267"/>
          </a:xfrm>
          <a:prstGeom prst="notchedRightArrow">
            <a:avLst/>
          </a:prstGeom>
          <a:solidFill>
            <a:srgbClr val="00B050">
              <a:alpha val="62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6899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Skupina 1"/>
          <p:cNvGrpSpPr/>
          <p:nvPr/>
        </p:nvGrpSpPr>
        <p:grpSpPr>
          <a:xfrm>
            <a:off x="545080" y="373226"/>
            <a:ext cx="11322453" cy="6290743"/>
            <a:chOff x="545080" y="373226"/>
            <a:chExt cx="11322453" cy="6290743"/>
          </a:xfrm>
        </p:grpSpPr>
        <p:pic>
          <p:nvPicPr>
            <p:cNvPr id="6" name="Slika 10" descr="fakulteta-za-varnostne-vede-fvv-ljubljana.jpg">
              <a:extLst>
                <a:ext uri="{FF2B5EF4-FFF2-40B4-BE49-F238E27FC236}">
                  <a16:creationId xmlns="" xmlns:a16="http://schemas.microsoft.com/office/drawing/2014/main" id="{03CECA2D-4B7A-4560-89A0-D4E26F70914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8999860" y="373226"/>
              <a:ext cx="2867673" cy="1695637"/>
            </a:xfrm>
            <a:prstGeom prst="rect">
              <a:avLst/>
            </a:prstGeom>
          </p:spPr>
        </p:pic>
        <p:pic>
          <p:nvPicPr>
            <p:cNvPr id="4" name="Slika 9" descr="skladi.png">
              <a:extLst>
                <a:ext uri="{FF2B5EF4-FFF2-40B4-BE49-F238E27FC236}">
                  <a16:creationId xmlns="" xmlns:a16="http://schemas.microsoft.com/office/drawing/2014/main" id="{672C4B3A-7C8F-4A78-8CF2-0DE6FDC08FD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45080" y="5764477"/>
              <a:ext cx="2172458" cy="892003"/>
            </a:xfrm>
            <a:prstGeom prst="rect">
              <a:avLst/>
            </a:prstGeom>
          </p:spPr>
        </p:pic>
        <p:pic>
          <p:nvPicPr>
            <p:cNvPr id="5" name="Slika 11" descr="Logo_EKP_socialni_sklad_SLO_slogan.jpg">
              <a:extLst>
                <a:ext uri="{FF2B5EF4-FFF2-40B4-BE49-F238E27FC236}">
                  <a16:creationId xmlns="" xmlns:a16="http://schemas.microsoft.com/office/drawing/2014/main" id="{235241AD-6B4F-478F-87BD-D473F4B2799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16213" t="15772" r="7115" b="20575"/>
            <a:stretch/>
          </p:blipFill>
          <p:spPr bwMode="auto">
            <a:xfrm>
              <a:off x="4840402" y="5756987"/>
              <a:ext cx="2257206" cy="906982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7" name="Slika 12" descr="MIZS_slo.jpg">
              <a:extLst>
                <a:ext uri="{FF2B5EF4-FFF2-40B4-BE49-F238E27FC236}">
                  <a16:creationId xmlns="" xmlns:a16="http://schemas.microsoft.com/office/drawing/2014/main" id="{33A7E261-81B1-46AB-82DB-0A7842EA9DA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9220473" y="6010372"/>
              <a:ext cx="2426448" cy="400212"/>
            </a:xfrm>
            <a:prstGeom prst="rect">
              <a:avLst/>
            </a:prstGeom>
          </p:spPr>
        </p:pic>
        <p:sp>
          <p:nvSpPr>
            <p:cNvPr id="8" name="TextBox 7">
              <a:extLst>
                <a:ext uri="{FF2B5EF4-FFF2-40B4-BE49-F238E27FC236}">
                  <a16:creationId xmlns="" xmlns:a16="http://schemas.microsoft.com/office/drawing/2014/main" id="{7DAECEA3-2E2F-4E6A-91C1-FA098FC47B67}"/>
                </a:ext>
              </a:extLst>
            </p:cNvPr>
            <p:cNvSpPr txBox="1"/>
            <p:nvPr/>
          </p:nvSpPr>
          <p:spPr>
            <a:xfrm>
              <a:off x="809100" y="615821"/>
              <a:ext cx="7887031" cy="464742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l-SI" sz="1400" dirty="0">
                  <a:solidFill>
                    <a:schemeClr val="bg1"/>
                  </a:solidFill>
                </a:rPr>
                <a:t>Študentski inovativni projekti za družbeno korist 2016 – 2018</a:t>
              </a:r>
            </a:p>
            <a:p>
              <a:endParaRPr lang="sl-SI" dirty="0">
                <a:solidFill>
                  <a:schemeClr val="bg1"/>
                </a:solidFill>
              </a:endParaRPr>
            </a:p>
            <a:p>
              <a:r>
                <a:rPr lang="sl-SI" sz="3200" b="1" dirty="0">
                  <a:solidFill>
                    <a:schemeClr val="bg1"/>
                  </a:solidFill>
                </a:rPr>
                <a:t>PSIVIM</a:t>
              </a:r>
            </a:p>
            <a:p>
              <a:r>
                <a:rPr lang="sl-SI" sz="2000" dirty="0">
                  <a:solidFill>
                    <a:schemeClr val="bg1"/>
                  </a:solidFill>
                </a:rPr>
                <a:t>Priporočilni sistem za informacijsko-varnostno izobraževanje mladostnikov</a:t>
              </a:r>
            </a:p>
            <a:p>
              <a:endParaRPr lang="sl-SI" dirty="0">
                <a:solidFill>
                  <a:schemeClr val="bg1"/>
                </a:solidFill>
              </a:endParaRPr>
            </a:p>
            <a:p>
              <a:r>
                <a:rPr lang="sl-SI" sz="1400" dirty="0">
                  <a:solidFill>
                    <a:schemeClr val="bg1"/>
                  </a:solidFill>
                </a:rPr>
                <a:t>Študenti			Mentorji</a:t>
              </a:r>
            </a:p>
            <a:p>
              <a:r>
                <a:rPr lang="sl-SI" dirty="0">
                  <a:solidFill>
                    <a:schemeClr val="bg1"/>
                  </a:solidFill>
                </a:rPr>
                <a:t>Nika Berčič		dr. Igor Bernik</a:t>
              </a:r>
            </a:p>
            <a:p>
              <a:r>
                <a:rPr lang="sl-SI" dirty="0">
                  <a:solidFill>
                    <a:schemeClr val="bg1"/>
                  </a:solidFill>
                </a:rPr>
                <a:t>Domen Hribar		dr. Blaž Markelj</a:t>
              </a:r>
            </a:p>
            <a:p>
              <a:r>
                <a:rPr lang="sl-SI" dirty="0">
                  <a:solidFill>
                    <a:schemeClr val="bg1"/>
                  </a:solidFill>
                </a:rPr>
                <a:t>Lara Klemenc		dr. Simon Vrhovec</a:t>
              </a:r>
            </a:p>
            <a:p>
              <a:r>
                <a:rPr lang="sl-SI" dirty="0" err="1">
                  <a:solidFill>
                    <a:schemeClr val="bg1"/>
                  </a:solidFill>
                </a:rPr>
                <a:t>Enja</a:t>
              </a:r>
              <a:r>
                <a:rPr lang="sl-SI" dirty="0">
                  <a:solidFill>
                    <a:schemeClr val="bg1"/>
                  </a:solidFill>
                </a:rPr>
                <a:t> Kokalj		dr. Uroš Ocepek</a:t>
              </a:r>
            </a:p>
            <a:p>
              <a:r>
                <a:rPr lang="sl-SI" dirty="0">
                  <a:solidFill>
                    <a:schemeClr val="bg1"/>
                  </a:solidFill>
                </a:rPr>
                <a:t>Iza Kokoravec</a:t>
              </a:r>
            </a:p>
            <a:p>
              <a:r>
                <a:rPr lang="sl-SI" dirty="0">
                  <a:solidFill>
                    <a:schemeClr val="bg1"/>
                  </a:solidFill>
                </a:rPr>
                <a:t>Suzana Kužnik</a:t>
              </a:r>
            </a:p>
            <a:p>
              <a:r>
                <a:rPr lang="sl-SI" dirty="0">
                  <a:solidFill>
                    <a:schemeClr val="bg1"/>
                  </a:solidFill>
                </a:rPr>
                <a:t>Ida Majerle</a:t>
              </a:r>
            </a:p>
            <a:p>
              <a:r>
                <a:rPr lang="sl-SI" dirty="0">
                  <a:solidFill>
                    <a:schemeClr val="bg1"/>
                  </a:solidFill>
                </a:rPr>
                <a:t>Aleš Ravnikar</a:t>
              </a:r>
            </a:p>
            <a:p>
              <a:r>
                <a:rPr lang="sl-SI" dirty="0">
                  <a:solidFill>
                    <a:schemeClr val="bg1"/>
                  </a:solidFill>
                </a:rPr>
                <a:t>David Sluga</a:t>
              </a:r>
            </a:p>
            <a:p>
              <a:r>
                <a:rPr lang="sl-SI" dirty="0">
                  <a:solidFill>
                    <a:schemeClr val="bg1"/>
                  </a:solidFill>
                </a:rPr>
                <a:t>Sara Tomše</a:t>
              </a:r>
            </a:p>
          </p:txBody>
        </p:sp>
      </p:grpSp>
      <p:pic>
        <p:nvPicPr>
          <p:cNvPr id="3" name="Slika 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55278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elestial">
  <a:themeElements>
    <a:clrScheme name="Celestial">
      <a:dk1>
        <a:sysClr val="windowText" lastClr="000000"/>
      </a:dk1>
      <a:lt1>
        <a:sysClr val="window" lastClr="FFFFFF"/>
      </a:lt1>
      <a:dk2>
        <a:srgbClr val="16476F"/>
      </a:dk2>
      <a:lt2>
        <a:srgbClr val="EBEBEB"/>
      </a:lt2>
      <a:accent1>
        <a:srgbClr val="E5B458"/>
      </a:accent1>
      <a:accent2>
        <a:srgbClr val="F77754"/>
      </a:accent2>
      <a:accent3>
        <a:srgbClr val="D8507E"/>
      </a:accent3>
      <a:accent4>
        <a:srgbClr val="BC70EE"/>
      </a:accent4>
      <a:accent5>
        <a:srgbClr val="3CA2E2"/>
      </a:accent5>
      <a:accent6>
        <a:srgbClr val="91BF77"/>
      </a:accent6>
      <a:hlink>
        <a:srgbClr val="71DDAB"/>
      </a:hlink>
      <a:folHlink>
        <a:srgbClr val="A6E4C7"/>
      </a:folHlink>
    </a:clrScheme>
    <a:fontScheme name="Celestial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elestial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82000"/>
                <a:alpha val="7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0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1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6000"/>
                <a:hueMod val="100000"/>
                <a:satMod val="180000"/>
                <a:lumMod val="110000"/>
              </a:schemeClr>
            </a:gs>
            <a:gs pos="100000">
              <a:schemeClr val="phClr">
                <a:shade val="96000"/>
                <a:satMod val="160000"/>
                <a:lumMod val="100000"/>
              </a:schemeClr>
            </a:gs>
          </a:gsLst>
          <a:lin ang="4740000" scaled="1"/>
        </a:gradFill>
        <a:blipFill>
          <a:blip xmlns:r="http://schemas.openxmlformats.org/officeDocument/2006/relationships" r:embed="rId1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elestial" id="{C4BB2A3D-0E93-4C5F-B0D2-9D3FCE089CC5}" vid="{B36E0D05-787B-4C61-8268-2D6C1FBEDA3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Celestial</Template>
  <TotalTime>52</TotalTime>
  <Words>277</Words>
  <Application>Microsoft Office PowerPoint</Application>
  <PresentationFormat>Širokozaslonsko</PresentationFormat>
  <Paragraphs>51</Paragraphs>
  <Slides>5</Slides>
  <Notes>0</Notes>
  <HiddenSlides>0</HiddenSlides>
  <MMClips>0</MMClips>
  <ScaleCrop>false</ScaleCrop>
  <HeadingPairs>
    <vt:vector size="6" baseType="variant">
      <vt:variant>
        <vt:lpstr>Uporabljene pisave</vt:lpstr>
      </vt:variant>
      <vt:variant>
        <vt:i4>4</vt:i4>
      </vt:variant>
      <vt:variant>
        <vt:lpstr>Tema</vt:lpstr>
      </vt:variant>
      <vt:variant>
        <vt:i4>1</vt:i4>
      </vt:variant>
      <vt:variant>
        <vt:lpstr>Naslovi diapozitivov</vt:lpstr>
      </vt:variant>
      <vt:variant>
        <vt:i4>5</vt:i4>
      </vt:variant>
    </vt:vector>
  </HeadingPairs>
  <TitlesOfParts>
    <vt:vector size="10" baseType="lpstr">
      <vt:lpstr>Arial</vt:lpstr>
      <vt:lpstr>Calibri</vt:lpstr>
      <vt:lpstr>Calibri Light</vt:lpstr>
      <vt:lpstr>Mangal</vt:lpstr>
      <vt:lpstr>Celestial</vt:lpstr>
      <vt:lpstr>6. Sprejemanje etičnih odločitev</vt:lpstr>
      <vt:lpstr>Kaj je etika? Kaj pa morala? Hm… kaj je potem etika hekerjev?</vt:lpstr>
      <vt:lpstr>Splošna priporočila računalniške etike</vt:lpstr>
      <vt:lpstr>PRIMER: </vt:lpstr>
      <vt:lpstr>PowerPointova predstavitev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6. Sprejemanje etičnih odločitev</dc:title>
  <dc:creator>Sara Tomše</dc:creator>
  <cp:lastModifiedBy>Ida Majerle</cp:lastModifiedBy>
  <cp:revision>8</cp:revision>
  <dcterms:created xsi:type="dcterms:W3CDTF">2017-09-14T16:10:09Z</dcterms:created>
  <dcterms:modified xsi:type="dcterms:W3CDTF">2017-09-24T16:56:23Z</dcterms:modified>
</cp:coreProperties>
</file>