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9"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930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4" d="100"/>
          <a:sy n="74" d="100"/>
        </p:scale>
        <p:origin x="3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6843" y="3887812"/>
            <a:ext cx="12195668"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6"/>
          <p:cNvSpPr/>
          <p:nvPr/>
        </p:nvSpPr>
        <p:spPr>
          <a:xfrm>
            <a:off x="-6843" y="2059012"/>
            <a:ext cx="12195668" cy="1828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72440" y="2194560"/>
            <a:ext cx="11247120" cy="1739347"/>
          </a:xfrm>
        </p:spPr>
        <p:txBody>
          <a:bodyPr tIns="45720" bIns="45720" anchor="ctr">
            <a:normAutofit/>
          </a:bodyPr>
          <a:lstStyle>
            <a:lvl1pPr algn="ctr">
              <a:lnSpc>
                <a:spcPct val="80000"/>
              </a:lnSpc>
              <a:defRPr sz="6000" spc="15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342900" y="3915938"/>
            <a:ext cx="11506200" cy="457200"/>
          </a:xfrm>
        </p:spPr>
        <p:txBody>
          <a:bodyPr>
            <a:normAutofit/>
          </a:bodyPr>
          <a:lstStyle>
            <a:lvl1pPr marL="0" indent="0" algn="ctr">
              <a:buNone/>
              <a:defRPr sz="2000">
                <a:solidFill>
                  <a:srgbClr val="FFFFFF"/>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solidFill>
              </a:defRPr>
            </a:lvl1pPr>
          </a:lstStyle>
          <a:p>
            <a:fld id="{654670FB-BE39-4EC8-AC11-0B475864AA4B}" type="datetimeFigureOut">
              <a:rPr lang="sl-SI" smtClean="0"/>
              <a:t>24. 09. 2017</a:t>
            </a:fld>
            <a:endParaRPr lang="sl-SI"/>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sl-SI"/>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3B4A76F3-6EEB-4880-A5DA-509D5D69B677}" type="slidenum">
              <a:rPr lang="sl-SI" smtClean="0"/>
              <a:t>‹#›</a:t>
            </a:fld>
            <a:endParaRPr lang="sl-SI"/>
          </a:p>
        </p:txBody>
      </p:sp>
    </p:spTree>
    <p:extLst>
      <p:ext uri="{BB962C8B-B14F-4D97-AF65-F5344CB8AC3E}">
        <p14:creationId xmlns:p14="http://schemas.microsoft.com/office/powerpoint/2010/main" val="1317104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54670FB-BE39-4EC8-AC11-0B475864AA4B}" type="datetimeFigureOut">
              <a:rPr lang="sl-SI" smtClean="0"/>
              <a:t>24. 09. 2017</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3B4A76F3-6EEB-4880-A5DA-509D5D69B677}" type="slidenum">
              <a:rPr lang="sl-SI" smtClean="0"/>
              <a:t>‹#›</a:t>
            </a:fld>
            <a:endParaRPr lang="sl-SI"/>
          </a:p>
        </p:txBody>
      </p:sp>
    </p:spTree>
    <p:extLst>
      <p:ext uri="{BB962C8B-B14F-4D97-AF65-F5344CB8AC3E}">
        <p14:creationId xmlns:p14="http://schemas.microsoft.com/office/powerpoint/2010/main" val="2106327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654670FB-BE39-4EC8-AC11-0B475864AA4B}" type="datetimeFigureOut">
              <a:rPr lang="sl-SI" smtClean="0"/>
              <a:t>24. 09. 2017</a:t>
            </a:fld>
            <a:endParaRPr lang="sl-SI"/>
          </a:p>
        </p:txBody>
      </p:sp>
      <p:sp>
        <p:nvSpPr>
          <p:cNvPr id="5" name="Footer Placeholder 4"/>
          <p:cNvSpPr>
            <a:spLocks noGrp="1"/>
          </p:cNvSpPr>
          <p:nvPr>
            <p:ph type="ftr" sz="quarter" idx="11"/>
          </p:nvPr>
        </p:nvSpPr>
        <p:spPr>
          <a:xfrm>
            <a:off x="3776135" y="6422854"/>
            <a:ext cx="4279669" cy="365125"/>
          </a:xfrm>
        </p:spPr>
        <p:txBody>
          <a:bodyPr/>
          <a:lstStyle/>
          <a:p>
            <a:endParaRPr lang="sl-SI"/>
          </a:p>
        </p:txBody>
      </p:sp>
      <p:sp>
        <p:nvSpPr>
          <p:cNvPr id="6" name="Slide Number Placeholder 5"/>
          <p:cNvSpPr>
            <a:spLocks noGrp="1"/>
          </p:cNvSpPr>
          <p:nvPr>
            <p:ph type="sldNum" sz="quarter" idx="12"/>
          </p:nvPr>
        </p:nvSpPr>
        <p:spPr>
          <a:xfrm>
            <a:off x="8073048" y="6422854"/>
            <a:ext cx="879759" cy="365125"/>
          </a:xfrm>
        </p:spPr>
        <p:txBody>
          <a:bodyPr/>
          <a:lstStyle/>
          <a:p>
            <a:fld id="{3B4A76F3-6EEB-4880-A5DA-509D5D69B677}" type="slidenum">
              <a:rPr lang="sl-SI" smtClean="0"/>
              <a:t>‹#›</a:t>
            </a:fld>
            <a:endParaRPr lang="sl-SI"/>
          </a:p>
        </p:txBody>
      </p:sp>
    </p:spTree>
    <p:extLst>
      <p:ext uri="{BB962C8B-B14F-4D97-AF65-F5344CB8AC3E}">
        <p14:creationId xmlns:p14="http://schemas.microsoft.com/office/powerpoint/2010/main" val="3410248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54670FB-BE39-4EC8-AC11-0B475864AA4B}" type="datetimeFigureOut">
              <a:rPr lang="sl-SI" smtClean="0"/>
              <a:t>24. 09. 2017</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3B4A76F3-6EEB-4880-A5DA-509D5D69B677}" type="slidenum">
              <a:rPr lang="sl-SI" smtClean="0"/>
              <a:t>‹#›</a:t>
            </a:fld>
            <a:endParaRPr lang="sl-SI"/>
          </a:p>
        </p:txBody>
      </p:sp>
    </p:spTree>
    <p:extLst>
      <p:ext uri="{BB962C8B-B14F-4D97-AF65-F5344CB8AC3E}">
        <p14:creationId xmlns:p14="http://schemas.microsoft.com/office/powerpoint/2010/main" val="1290954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43" y="3887812"/>
            <a:ext cx="12195668"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75488" y="2194560"/>
            <a:ext cx="11247120" cy="1737360"/>
          </a:xfrm>
        </p:spPr>
        <p:txBody>
          <a:bodyPr anchor="ctr">
            <a:noAutofit/>
          </a:bodyPr>
          <a:lstStyle>
            <a:lvl1pPr algn="ctr">
              <a:lnSpc>
                <a:spcPct val="80000"/>
              </a:lnSpc>
              <a:defRPr sz="6000" b="0" spc="150" baseline="0">
                <a:solidFill>
                  <a:srgbClr val="FFFFFF"/>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47472" y="3911827"/>
            <a:ext cx="11503152" cy="457200"/>
          </a:xfrm>
        </p:spPr>
        <p:txBody>
          <a:bodyPr anchor="t">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tx1"/>
                </a:solidFill>
              </a:defRPr>
            </a:lvl1pPr>
          </a:lstStyle>
          <a:p>
            <a:fld id="{654670FB-BE39-4EC8-AC11-0B475864AA4B}" type="datetimeFigureOut">
              <a:rPr lang="sl-SI" smtClean="0"/>
              <a:t>24. 09. 2017</a:t>
            </a:fld>
            <a:endParaRPr lang="sl-SI"/>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sl-SI"/>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3B4A76F3-6EEB-4880-A5DA-509D5D69B677}" type="slidenum">
              <a:rPr lang="sl-SI" smtClean="0"/>
              <a:t>‹#›</a:t>
            </a:fld>
            <a:endParaRPr lang="sl-SI"/>
          </a:p>
        </p:txBody>
      </p:sp>
    </p:spTree>
    <p:extLst>
      <p:ext uri="{BB962C8B-B14F-4D97-AF65-F5344CB8AC3E}">
        <p14:creationId xmlns:p14="http://schemas.microsoft.com/office/powerpoint/2010/main" val="3992363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54670FB-BE39-4EC8-AC11-0B475864AA4B}" type="datetimeFigureOut">
              <a:rPr lang="sl-SI" smtClean="0"/>
              <a:t>24. 09. 2017</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3B4A76F3-6EEB-4880-A5DA-509D5D69B677}" type="slidenum">
              <a:rPr lang="sl-SI" smtClean="0"/>
              <a:t>‹#›</a:t>
            </a:fld>
            <a:endParaRPr lang="sl-SI"/>
          </a:p>
        </p:txBody>
      </p:sp>
    </p:spTree>
    <p:extLst>
      <p:ext uri="{BB962C8B-B14F-4D97-AF65-F5344CB8AC3E}">
        <p14:creationId xmlns:p14="http://schemas.microsoft.com/office/powerpoint/2010/main" val="2934921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54670FB-BE39-4EC8-AC11-0B475864AA4B}" type="datetimeFigureOut">
              <a:rPr lang="sl-SI" smtClean="0"/>
              <a:t>24. 09. 2017</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3B4A76F3-6EEB-4880-A5DA-509D5D69B677}" type="slidenum">
              <a:rPr lang="sl-SI" smtClean="0"/>
              <a:t>‹#›</a:t>
            </a:fld>
            <a:endParaRPr lang="sl-SI"/>
          </a:p>
        </p:txBody>
      </p:sp>
    </p:spTree>
    <p:extLst>
      <p:ext uri="{BB962C8B-B14F-4D97-AF65-F5344CB8AC3E}">
        <p14:creationId xmlns:p14="http://schemas.microsoft.com/office/powerpoint/2010/main" val="103558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54670FB-BE39-4EC8-AC11-0B475864AA4B}" type="datetimeFigureOut">
              <a:rPr lang="sl-SI" smtClean="0"/>
              <a:t>24. 09. 2017</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3B4A76F3-6EEB-4880-A5DA-509D5D69B677}" type="slidenum">
              <a:rPr lang="sl-SI" smtClean="0"/>
              <a:t>‹#›</a:t>
            </a:fld>
            <a:endParaRPr lang="sl-SI"/>
          </a:p>
        </p:txBody>
      </p:sp>
    </p:spTree>
    <p:extLst>
      <p:ext uri="{BB962C8B-B14F-4D97-AF65-F5344CB8AC3E}">
        <p14:creationId xmlns:p14="http://schemas.microsoft.com/office/powerpoint/2010/main" val="1868642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670FB-BE39-4EC8-AC11-0B475864AA4B}" type="datetimeFigureOut">
              <a:rPr lang="sl-SI" smtClean="0"/>
              <a:t>24. 09. 2017</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3B4A76F3-6EEB-4880-A5DA-509D5D69B677}" type="slidenum">
              <a:rPr lang="sl-SI" smtClean="0"/>
              <a:t>‹#›</a:t>
            </a:fld>
            <a:endParaRPr lang="sl-SI"/>
          </a:p>
        </p:txBody>
      </p:sp>
    </p:spTree>
    <p:extLst>
      <p:ext uri="{BB962C8B-B14F-4D97-AF65-F5344CB8AC3E}">
        <p14:creationId xmlns:p14="http://schemas.microsoft.com/office/powerpoint/2010/main" val="2429773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4670FB-BE39-4EC8-AC11-0B475864AA4B}" type="datetimeFigureOut">
              <a:rPr lang="sl-SI" smtClean="0"/>
              <a:t>24. 09. 2017</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3B4A76F3-6EEB-4880-A5DA-509D5D69B677}" type="slidenum">
              <a:rPr lang="sl-SI" smtClean="0"/>
              <a:t>‹#›</a:t>
            </a:fld>
            <a:endParaRPr lang="sl-SI"/>
          </a:p>
        </p:txBody>
      </p:sp>
    </p:spTree>
    <p:extLst>
      <p:ext uri="{BB962C8B-B14F-4D97-AF65-F5344CB8AC3E}">
        <p14:creationId xmlns:p14="http://schemas.microsoft.com/office/powerpoint/2010/main" val="1925815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4670FB-BE39-4EC8-AC11-0B475864AA4B}" type="datetimeFigureOut">
              <a:rPr lang="sl-SI" smtClean="0"/>
              <a:t>24. 09. 2017</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3B4A76F3-6EEB-4880-A5DA-509D5D69B677}" type="slidenum">
              <a:rPr lang="sl-SI" smtClean="0"/>
              <a:t>‹#›</a:t>
            </a:fld>
            <a:endParaRPr lang="sl-SI"/>
          </a:p>
        </p:txBody>
      </p:sp>
    </p:spTree>
    <p:extLst>
      <p:ext uri="{BB962C8B-B14F-4D97-AF65-F5344CB8AC3E}">
        <p14:creationId xmlns:p14="http://schemas.microsoft.com/office/powerpoint/2010/main" val="3605728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654670FB-BE39-4EC8-AC11-0B475864AA4B}" type="datetimeFigureOut">
              <a:rPr lang="sl-SI" smtClean="0"/>
              <a:t>24. 09. 2017</a:t>
            </a:fld>
            <a:endParaRPr lang="sl-SI"/>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sl-SI"/>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3B4A76F3-6EEB-4880-A5DA-509D5D69B677}" type="slidenum">
              <a:rPr lang="sl-SI" smtClean="0"/>
              <a:t>‹#›</a:t>
            </a:fld>
            <a:endParaRPr lang="sl-SI"/>
          </a:p>
        </p:txBody>
      </p:sp>
    </p:spTree>
    <p:extLst>
      <p:ext uri="{BB962C8B-B14F-4D97-AF65-F5344CB8AC3E}">
        <p14:creationId xmlns:p14="http://schemas.microsoft.com/office/powerpoint/2010/main" val="430901732"/>
      </p:ext>
    </p:extLst>
  </p:cSld>
  <p:clrMap bg1="dk1" tx1="lt1" bg2="dk2" tx2="lt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Lst>
  <p:txStyles>
    <p:titleStyle>
      <a:lvl1pPr algn="l" defTabSz="914400" rtl="0" eaLnBrk="1" latinLnBrk="0" hangingPunct="1">
        <a:lnSpc>
          <a:spcPct val="85000"/>
        </a:lnSpc>
        <a:spcBef>
          <a:spcPct val="0"/>
        </a:spcBef>
        <a:buNone/>
        <a:defRPr sz="4000" kern="1200" cap="all"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https://support.google.com/legal/troubleshooter/1114905" TargetMode="External"/><Relationship Id="rId1" Type="http://schemas.openxmlformats.org/officeDocument/2006/relationships/slideLayout" Target="../slideLayouts/slideLayout2.xml"/><Relationship Id="rId5" Type="http://schemas.openxmlformats.org/officeDocument/2006/relationships/image" Target="../media/image15.jpg"/><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jpeg"/><Relationship Id="rId4" Type="http://schemas.openxmlformats.org/officeDocument/2006/relationships/image" Target="../media/image1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l-SI" b="1" smtClean="0">
                <a:effectLst>
                  <a:outerShdw blurRad="38100" dist="38100" dir="2700000" algn="tl">
                    <a:srgbClr val="000000">
                      <a:alpha val="43137"/>
                    </a:srgbClr>
                  </a:outerShdw>
                </a:effectLst>
              </a:rPr>
              <a:t>POZNAVANJE </a:t>
            </a:r>
            <a:r>
              <a:rPr lang="sl-SI" b="1" dirty="0" smtClean="0">
                <a:effectLst>
                  <a:outerShdw blurRad="38100" dist="38100" dir="2700000" algn="tl">
                    <a:srgbClr val="000000">
                      <a:alpha val="43137"/>
                    </a:srgbClr>
                  </a:outerShdw>
                </a:effectLst>
              </a:rPr>
              <a:t>PRINCIPOV ZASEBNOSTI</a:t>
            </a:r>
            <a:endParaRPr lang="sl-SI" b="1" dirty="0">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32895" y="4275786"/>
            <a:ext cx="4771622" cy="2684038"/>
          </a:xfrm>
          <a:prstGeom prst="rect">
            <a:avLst/>
          </a:prstGeom>
          <a:ln>
            <a:noFill/>
          </a:ln>
          <a:effectLst>
            <a:softEdge rad="112500"/>
          </a:effectLst>
        </p:spPr>
      </p:pic>
      <p:pic>
        <p:nvPicPr>
          <p:cNvPr id="8" name="Picture 7"/>
          <p:cNvPicPr>
            <a:picLocks noChangeAspect="1"/>
          </p:cNvPicPr>
          <p:nvPr/>
        </p:nvPicPr>
        <p:blipFill>
          <a:blip r:embed="rId3">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1266779" y="339661"/>
            <a:ext cx="10027993" cy="1416839"/>
          </a:xfrm>
          <a:prstGeom prst="rect">
            <a:avLst/>
          </a:prstGeom>
        </p:spPr>
      </p:pic>
    </p:spTree>
    <p:extLst>
      <p:ext uri="{BB962C8B-B14F-4D97-AF65-F5344CB8AC3E}">
        <p14:creationId xmlns:p14="http://schemas.microsoft.com/office/powerpoint/2010/main" val="30931447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l-SI" b="1" dirty="0">
                <a:solidFill>
                  <a:srgbClr val="39302A"/>
                </a:solidFill>
                <a:effectLst>
                  <a:outerShdw blurRad="38100" dist="38100" dir="2700000" algn="tl">
                    <a:srgbClr val="000000">
                      <a:alpha val="43137"/>
                    </a:srgbClr>
                  </a:outerShdw>
                </a:effectLst>
              </a:rPr>
              <a:t>OPIS PROBLEMA</a:t>
            </a:r>
          </a:p>
        </p:txBody>
      </p:sp>
      <p:sp>
        <p:nvSpPr>
          <p:cNvPr id="3" name="Content Placeholder 2"/>
          <p:cNvSpPr>
            <a:spLocks noGrp="1"/>
          </p:cNvSpPr>
          <p:nvPr>
            <p:ph idx="1"/>
          </p:nvPr>
        </p:nvSpPr>
        <p:spPr>
          <a:xfrm>
            <a:off x="445515" y="1884409"/>
            <a:ext cx="8596668" cy="4773611"/>
          </a:xfrm>
        </p:spPr>
        <p:txBody>
          <a:bodyPr>
            <a:normAutofit/>
          </a:bodyPr>
          <a:lstStyle/>
          <a:p>
            <a:r>
              <a:rPr lang="sl-SI" sz="2400" dirty="0" smtClean="0"/>
              <a:t>Pravico do zasebnosti imamo vsi, ta je med drugim zagotovljena že v zakonodaji,</a:t>
            </a:r>
            <a:r>
              <a:rPr lang="sl-SI" sz="2400" dirty="0"/>
              <a:t> </a:t>
            </a:r>
            <a:r>
              <a:rPr lang="sl-SI" sz="2400" dirty="0" smtClean="0"/>
              <a:t>enako velja za podatke na internetu.</a:t>
            </a:r>
          </a:p>
          <a:p>
            <a:pPr marL="0" indent="0">
              <a:buNone/>
            </a:pPr>
            <a:endParaRPr lang="sl-SI" sz="2400" dirty="0" smtClean="0"/>
          </a:p>
          <a:p>
            <a:r>
              <a:rPr lang="sl-SI" sz="2400" dirty="0" smtClean="0"/>
              <a:t>Velikokrat se zgodi, da se sami odrečemo koščku svoje zasebnosti ravno pri deljenju podatkov na internetu.</a:t>
            </a:r>
          </a:p>
          <a:p>
            <a:pPr marL="0" indent="0">
              <a:buNone/>
            </a:pPr>
            <a:endParaRPr lang="sl-SI" sz="2400" dirty="0" smtClean="0"/>
          </a:p>
          <a:p>
            <a:r>
              <a:rPr lang="sl-SI" sz="2400" dirty="0" smtClean="0"/>
              <a:t>Praksa, kjer ponudniki storitev zahtevajo naše osebne podatke je tako razširjena, da ljudje niti pomislijo ne, da se odrekajo delu svoje zasebnosti.</a:t>
            </a:r>
          </a:p>
          <a:p>
            <a:endParaRPr lang="sl-SI" dirty="0" smtClean="0"/>
          </a:p>
          <a:p>
            <a:endParaRPr lang="sl-SI" dirty="0" smtClean="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42183" y="2620636"/>
            <a:ext cx="2961380" cy="2212525"/>
          </a:xfrm>
          <a:prstGeom prst="rect">
            <a:avLst/>
          </a:prstGeom>
          <a:ln>
            <a:noFill/>
          </a:ln>
          <a:effectLst>
            <a:softEdge rad="112500"/>
          </a:effectLst>
        </p:spPr>
      </p:pic>
    </p:spTree>
    <p:extLst>
      <p:ext uri="{BB962C8B-B14F-4D97-AF65-F5344CB8AC3E}">
        <p14:creationId xmlns:p14="http://schemas.microsoft.com/office/powerpoint/2010/main" val="17112161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3197" y="1882640"/>
            <a:ext cx="9029700" cy="5427663"/>
          </a:xfrm>
        </p:spPr>
        <p:txBody>
          <a:bodyPr/>
          <a:lstStyle/>
          <a:p>
            <a:r>
              <a:rPr lang="sl-SI" sz="2400" dirty="0" smtClean="0"/>
              <a:t>Najbolj problematična so socialna omrežja, kjer oseba pusti veliko osebnih podatkov.</a:t>
            </a:r>
          </a:p>
          <a:p>
            <a:pPr marL="0" indent="0">
              <a:buNone/>
            </a:pPr>
            <a:endParaRPr lang="sl-SI" sz="2400" dirty="0" smtClean="0"/>
          </a:p>
          <a:p>
            <a:r>
              <a:rPr lang="sl-SI" sz="2400" dirty="0" smtClean="0"/>
              <a:t>Tako so z uporabo pametnih naprav in interneta osebni podatki na voljo v velikih količinah. Te podatki povedo veliko o nas, naših običajih in tako za prave osebe predstavljajo veliko vrednost.</a:t>
            </a:r>
          </a:p>
          <a:p>
            <a:pPr marL="0" indent="0">
              <a:buNone/>
            </a:pPr>
            <a:endParaRPr lang="sl-SI" sz="2400" dirty="0" smtClean="0"/>
          </a:p>
          <a:p>
            <a:r>
              <a:rPr lang="sl-SI" sz="2400" dirty="0" smtClean="0"/>
              <a:t>Večina sodobnih spletnih strani uporablja tudi piškotke, to so majhne datoteke, ki se shranijo na napravi ob obisku spletne strani. Piškotki so digitalne slede, ki nosijo podatke.</a:t>
            </a:r>
          </a:p>
          <a:p>
            <a:endParaRPr lang="sl-SI" dirty="0" smtClean="0"/>
          </a:p>
          <a:p>
            <a:endParaRPr lang="sl-SI" dirty="0" smtClean="0"/>
          </a:p>
          <a:p>
            <a:endParaRPr lang="sl-SI" dirty="0"/>
          </a:p>
        </p:txBody>
      </p:sp>
      <p:pic>
        <p:nvPicPr>
          <p:cNvPr id="2" name="Picture 1"/>
          <p:cNvPicPr>
            <a:picLocks noChangeAspect="1"/>
          </p:cNvPicPr>
          <p:nvPr/>
        </p:nvPicPr>
        <p:blipFill rotWithShape="1">
          <a:blip r:embed="rId2" cstate="print">
            <a:extLst>
              <a:ext uri="{28A0092B-C50C-407E-A947-70E740481C1C}">
                <a14:useLocalDpi xmlns:a14="http://schemas.microsoft.com/office/drawing/2010/main" val="0"/>
              </a:ext>
            </a:extLst>
          </a:blip>
          <a:srcRect b="47819"/>
          <a:stretch/>
        </p:blipFill>
        <p:spPr>
          <a:xfrm>
            <a:off x="413197" y="614033"/>
            <a:ext cx="5692462" cy="845738"/>
          </a:xfrm>
          <a:prstGeom prst="rect">
            <a:avLst/>
          </a:prstGeom>
        </p:spPr>
      </p:pic>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t="49928"/>
          <a:stretch/>
        </p:blipFill>
        <p:spPr>
          <a:xfrm>
            <a:off x="5678510" y="646077"/>
            <a:ext cx="5692462" cy="81369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080678" y="2846901"/>
            <a:ext cx="2896673" cy="1971347"/>
          </a:xfrm>
          <a:prstGeom prst="rect">
            <a:avLst/>
          </a:prstGeom>
          <a:ln>
            <a:noFill/>
          </a:ln>
          <a:effectLst>
            <a:softEdge rad="112500"/>
          </a:effectLst>
        </p:spPr>
      </p:pic>
    </p:spTree>
    <p:extLst>
      <p:ext uri="{BB962C8B-B14F-4D97-AF65-F5344CB8AC3E}">
        <p14:creationId xmlns:p14="http://schemas.microsoft.com/office/powerpoint/2010/main" val="35579172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5002" y="1880315"/>
            <a:ext cx="9213403" cy="4737099"/>
          </a:xfrm>
        </p:spPr>
        <p:txBody>
          <a:bodyPr>
            <a:normAutofit fontScale="92500" lnSpcReduction="20000"/>
          </a:bodyPr>
          <a:lstStyle/>
          <a:p>
            <a:r>
              <a:rPr lang="sl-SI" sz="3200" dirty="0" smtClean="0"/>
              <a:t>Ljudje se pogosto ne zavedajo, da omogočajo dostop do osebnih podatkov tudi tistim, s katerimi te podatke normalno nebi delili.</a:t>
            </a:r>
          </a:p>
          <a:p>
            <a:pPr marL="0" indent="0">
              <a:buNone/>
            </a:pPr>
            <a:endParaRPr lang="sl-SI" sz="3200" dirty="0" smtClean="0"/>
          </a:p>
          <a:p>
            <a:r>
              <a:rPr lang="sl-SI" sz="3200" dirty="0" smtClean="0"/>
              <a:t>V primeru mladih je to družina, učitelji, bodoči delodajalci ter osebe, ki jim hočejo škodovati.</a:t>
            </a:r>
          </a:p>
          <a:p>
            <a:pPr marL="0" indent="0">
              <a:buNone/>
            </a:pPr>
            <a:endParaRPr lang="sl-SI" sz="3200" dirty="0" smtClean="0"/>
          </a:p>
          <a:p>
            <a:pPr lvl="1"/>
            <a:r>
              <a:rPr lang="sl-SI" sz="2800" dirty="0" smtClean="0"/>
              <a:t>Izkoriščanje osebnih podatkov lahko pelje do; </a:t>
            </a:r>
          </a:p>
          <a:p>
            <a:pPr lvl="8"/>
            <a:r>
              <a:rPr lang="sl-SI" sz="2400" dirty="0" smtClean="0"/>
              <a:t>Izsiljevanja,</a:t>
            </a:r>
          </a:p>
          <a:p>
            <a:pPr lvl="8"/>
            <a:r>
              <a:rPr lang="sl-SI" sz="2400" dirty="0" err="1"/>
              <a:t>p</a:t>
            </a:r>
            <a:r>
              <a:rPr lang="sl-SI" sz="2400" dirty="0" err="1" smtClean="0"/>
              <a:t>hishing</a:t>
            </a:r>
            <a:r>
              <a:rPr lang="sl-SI" sz="2400" dirty="0" smtClean="0"/>
              <a:t> napadov,</a:t>
            </a:r>
          </a:p>
          <a:p>
            <a:pPr lvl="8"/>
            <a:r>
              <a:rPr lang="sl-SI" sz="2400" dirty="0"/>
              <a:t>s</a:t>
            </a:r>
            <a:r>
              <a:rPr lang="sl-SI" sz="2400" dirty="0" smtClean="0"/>
              <a:t>polne zlorabe,</a:t>
            </a:r>
          </a:p>
          <a:p>
            <a:pPr lvl="8"/>
            <a:r>
              <a:rPr lang="sl-SI" sz="2400" dirty="0"/>
              <a:t>k</a:t>
            </a:r>
            <a:r>
              <a:rPr lang="sl-SI" sz="2400" dirty="0" smtClean="0"/>
              <a:t>raje identitete.</a:t>
            </a:r>
            <a:endParaRPr lang="sl-SI" sz="2400" dirty="0"/>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13162" y="4339016"/>
            <a:ext cx="4050485" cy="2278398"/>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90175" y="172255"/>
            <a:ext cx="1636690" cy="1636690"/>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1520" y="346656"/>
            <a:ext cx="1287888" cy="1287888"/>
          </a:xfrm>
          <a:prstGeom prst="rect">
            <a:avLst/>
          </a:prstGeom>
        </p:spPr>
      </p:pic>
      <p:pic>
        <p:nvPicPr>
          <p:cNvPr id="7" name="Picture 6"/>
          <p:cNvPicPr>
            <a:picLocks noChangeAspect="1"/>
          </p:cNvPicPr>
          <p:nvPr/>
        </p:nvPicPr>
        <p:blipFill>
          <a:blip r:embed="rId5">
            <a:biLevel thresh="50000"/>
            <a:extLst>
              <a:ext uri="{28A0092B-C50C-407E-A947-70E740481C1C}">
                <a14:useLocalDpi xmlns:a14="http://schemas.microsoft.com/office/drawing/2010/main" val="0"/>
              </a:ext>
            </a:extLst>
          </a:blip>
          <a:stretch>
            <a:fillRect/>
          </a:stretch>
        </p:blipFill>
        <p:spPr>
          <a:xfrm>
            <a:off x="8952963" y="-141176"/>
            <a:ext cx="2136819" cy="2136819"/>
          </a:xfrm>
          <a:prstGeom prst="rect">
            <a:avLst/>
          </a:prstGeom>
        </p:spPr>
      </p:pic>
      <p:pic>
        <p:nvPicPr>
          <p:cNvPr id="8" name="Picture 7"/>
          <p:cNvPicPr>
            <a:picLocks noChangeAspect="1"/>
          </p:cNvPicPr>
          <p:nvPr/>
        </p:nvPicPr>
        <p:blipFill>
          <a:blip r:embed="rId6">
            <a:biLevel thresh="25000"/>
            <a:extLst>
              <a:ext uri="{28A0092B-C50C-407E-A947-70E740481C1C}">
                <a14:useLocalDpi xmlns:a14="http://schemas.microsoft.com/office/drawing/2010/main" val="0"/>
              </a:ext>
            </a:extLst>
          </a:blip>
          <a:stretch>
            <a:fillRect/>
          </a:stretch>
        </p:blipFill>
        <p:spPr>
          <a:xfrm>
            <a:off x="6065741" y="69055"/>
            <a:ext cx="1843089" cy="1843089"/>
          </a:xfrm>
          <a:prstGeom prst="rect">
            <a:avLst/>
          </a:prstGeom>
        </p:spPr>
      </p:pic>
    </p:spTree>
    <p:extLst>
      <p:ext uri="{BB962C8B-B14F-4D97-AF65-F5344CB8AC3E}">
        <p14:creationId xmlns:p14="http://schemas.microsoft.com/office/powerpoint/2010/main" val="37978292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55411"/>
            <a:ext cx="8596668" cy="1320800"/>
          </a:xfrm>
        </p:spPr>
        <p:txBody>
          <a:bodyPr>
            <a:normAutofit/>
          </a:bodyPr>
          <a:lstStyle/>
          <a:p>
            <a:r>
              <a:rPr lang="sl-SI" b="1" dirty="0" smtClean="0">
                <a:solidFill>
                  <a:srgbClr val="39302A"/>
                </a:solidFill>
                <a:effectLst>
                  <a:outerShdw blurRad="38100" dist="38100" dir="2700000" algn="tl">
                    <a:srgbClr val="000000">
                      <a:alpha val="43137"/>
                    </a:srgbClr>
                  </a:outerShdw>
                </a:effectLst>
              </a:rPr>
              <a:t>PREPREČEVANJE ZLORABE ZASEBNOSTI</a:t>
            </a:r>
            <a:endParaRPr lang="sl-SI" b="1" dirty="0">
              <a:solidFill>
                <a:srgbClr val="39302A"/>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54020" y="1905000"/>
            <a:ext cx="9931400" cy="4818063"/>
          </a:xfrm>
        </p:spPr>
        <p:txBody>
          <a:bodyPr>
            <a:normAutofit fontScale="92500" lnSpcReduction="20000"/>
          </a:bodyPr>
          <a:lstStyle/>
          <a:p>
            <a:r>
              <a:rPr lang="sl-SI" sz="2400" dirty="0" smtClean="0"/>
              <a:t>Prilagoditev nastavitev o zasebnosti na socialnih omrežjih,</a:t>
            </a:r>
          </a:p>
          <a:p>
            <a:pPr marL="0" indent="0">
              <a:buNone/>
            </a:pPr>
            <a:endParaRPr lang="sl-SI" sz="2400" dirty="0" smtClean="0"/>
          </a:p>
          <a:p>
            <a:r>
              <a:rPr lang="sl-SI" sz="2400" dirty="0"/>
              <a:t>p</a:t>
            </a:r>
            <a:r>
              <a:rPr lang="sl-SI" sz="2400" dirty="0" smtClean="0"/>
              <a:t>ametno opravljanje z gesli,</a:t>
            </a:r>
          </a:p>
          <a:p>
            <a:pPr marL="0" indent="0">
              <a:buNone/>
            </a:pPr>
            <a:endParaRPr lang="sl-SI" sz="2400" dirty="0" smtClean="0"/>
          </a:p>
          <a:p>
            <a:r>
              <a:rPr lang="sl-SI" sz="2400" dirty="0"/>
              <a:t>p</a:t>
            </a:r>
            <a:r>
              <a:rPr lang="sl-SI" sz="2400" dirty="0" smtClean="0"/>
              <a:t>regled pogojev uporabe (predvsem različne aplikacije),</a:t>
            </a:r>
          </a:p>
          <a:p>
            <a:endParaRPr lang="sl-SI" sz="2400" dirty="0" smtClean="0"/>
          </a:p>
          <a:p>
            <a:r>
              <a:rPr lang="sl-SI" sz="2400" dirty="0"/>
              <a:t>o</a:t>
            </a:r>
            <a:r>
              <a:rPr lang="sl-SI" sz="2400" dirty="0" smtClean="0"/>
              <a:t>ddajanje osebnih podatkov samo tam, kjer je to res NUJNO,</a:t>
            </a:r>
          </a:p>
          <a:p>
            <a:pPr marL="0" indent="0">
              <a:buNone/>
            </a:pPr>
            <a:endParaRPr lang="sl-SI" sz="2400" dirty="0" smtClean="0"/>
          </a:p>
          <a:p>
            <a:r>
              <a:rPr lang="sl-SI" sz="2400" dirty="0"/>
              <a:t>r</a:t>
            </a:r>
            <a:r>
              <a:rPr lang="sl-SI" sz="2400" dirty="0" smtClean="0"/>
              <a:t>edno brisanje piškotkov,</a:t>
            </a:r>
          </a:p>
          <a:p>
            <a:endParaRPr lang="sl-SI" sz="2400" dirty="0" smtClean="0"/>
          </a:p>
          <a:p>
            <a:r>
              <a:rPr lang="sl-SI" sz="2400" dirty="0" smtClean="0"/>
              <a:t>Ignoriranje elektronskih pošt, kjer zahteva osebne in finančne podatke.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66045" y="2318064"/>
            <a:ext cx="4691540" cy="3258488"/>
          </a:xfrm>
          <a:prstGeom prst="rect">
            <a:avLst/>
          </a:prstGeom>
        </p:spPr>
      </p:pic>
      <p:cxnSp>
        <p:nvCxnSpPr>
          <p:cNvPr id="7" name="Straight Connector 6"/>
          <p:cNvCxnSpPr/>
          <p:nvPr/>
        </p:nvCxnSpPr>
        <p:spPr>
          <a:xfrm flipV="1">
            <a:off x="9608784" y="1801836"/>
            <a:ext cx="206062" cy="516228"/>
          </a:xfrm>
          <a:prstGeom prst="line">
            <a:avLst/>
          </a:prstGeom>
          <a:ln>
            <a:solidFill>
              <a:schemeClr val="tx1"/>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flipV="1">
            <a:off x="9848610" y="1789107"/>
            <a:ext cx="248427" cy="528957"/>
          </a:xfrm>
          <a:prstGeom prst="line">
            <a:avLst/>
          </a:prstGeom>
          <a:ln>
            <a:solidFill>
              <a:schemeClr val="tx1"/>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2" name="Flowchart: Connector 11"/>
          <p:cNvSpPr/>
          <p:nvPr/>
        </p:nvSpPr>
        <p:spPr>
          <a:xfrm>
            <a:off x="9766189" y="1736674"/>
            <a:ext cx="153235" cy="130323"/>
          </a:xfrm>
          <a:prstGeom prst="flowChartConnector">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28575">
                <a:solidFill>
                  <a:schemeClr val="bg1"/>
                </a:solidFill>
              </a:ln>
            </a:endParaRPr>
          </a:p>
        </p:txBody>
      </p:sp>
    </p:spTree>
    <p:extLst>
      <p:ext uri="{BB962C8B-B14F-4D97-AF65-F5344CB8AC3E}">
        <p14:creationId xmlns:p14="http://schemas.microsoft.com/office/powerpoint/2010/main" val="13728060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3487" y="1854558"/>
            <a:ext cx="8745968" cy="4876442"/>
          </a:xfrm>
        </p:spPr>
        <p:txBody>
          <a:bodyPr>
            <a:normAutofit lnSpcReduction="10000"/>
          </a:bodyPr>
          <a:lstStyle/>
          <a:p>
            <a:r>
              <a:rPr lang="sl-SI" sz="2400" dirty="0" smtClean="0"/>
              <a:t>Izbris spletnih računov, ki jih ne uporabljamo več. Predvsem tistih za spletno nakupovanje, socialna omrežja ipd.</a:t>
            </a:r>
          </a:p>
          <a:p>
            <a:pPr marL="0" indent="0">
              <a:buNone/>
            </a:pPr>
            <a:endParaRPr lang="sl-SI" sz="2400" dirty="0" smtClean="0"/>
          </a:p>
          <a:p>
            <a:r>
              <a:rPr lang="sl-SI" sz="2400" dirty="0" smtClean="0"/>
              <a:t>Odstranjevanje informacij direktno iz spletnih strani:</a:t>
            </a:r>
          </a:p>
          <a:p>
            <a:pPr lvl="5"/>
            <a:r>
              <a:rPr lang="sl-SI" sz="2000" dirty="0" smtClean="0"/>
              <a:t>Izbrišemo lahko tudi informacije, ki so na posameznih spletnih straneh (forumi, blogi, spletne strani podjetij…). To storimo tako, da kontaktiramo upravitelja spletne strani in ga prosimo za izbris, vendar to ne garantira izbrisa.</a:t>
            </a:r>
          </a:p>
          <a:p>
            <a:pPr marL="0" indent="0">
              <a:buNone/>
            </a:pPr>
            <a:endParaRPr lang="sl-SI" dirty="0"/>
          </a:p>
          <a:p>
            <a:r>
              <a:rPr lang="sl-SI" sz="2400" dirty="0" smtClean="0"/>
              <a:t>Izbris podatkov preko Googla:</a:t>
            </a:r>
          </a:p>
          <a:p>
            <a:pPr lvl="2"/>
            <a:r>
              <a:rPr lang="sl-SI" sz="2000" dirty="0" smtClean="0"/>
              <a:t>V kolikor vam upravitelj ni pripravljen pomagati se lahko obrnete na Google in prosti za izbris osebnih podatkov (</a:t>
            </a:r>
            <a:r>
              <a:rPr lang="sl-SI" sz="2000" u="sng" dirty="0" smtClean="0">
                <a:hlinkClick r:id="rId2"/>
              </a:rPr>
              <a:t>https</a:t>
            </a:r>
            <a:r>
              <a:rPr lang="sl-SI" sz="2000" u="sng" dirty="0">
                <a:hlinkClick r:id="rId2"/>
              </a:rPr>
              <a:t>://support.google.com/legal/troubleshooter/1114905</a:t>
            </a:r>
            <a:r>
              <a:rPr lang="sl-SI" sz="2000" dirty="0" smtClean="0"/>
              <a:t>). Postopek je dolg, uspeh pa ni garantiran.</a:t>
            </a:r>
          </a:p>
        </p:txBody>
      </p:sp>
      <p:pic>
        <p:nvPicPr>
          <p:cNvPr id="2" name="Picture 1"/>
          <p:cNvPicPr>
            <a:picLocks noChangeAspect="1"/>
          </p:cNvPicPr>
          <p:nvPr/>
        </p:nvPicPr>
        <p:blipFill>
          <a:blip r:embed="rId3"/>
          <a:stretch>
            <a:fillRect/>
          </a:stretch>
        </p:blipFill>
        <p:spPr>
          <a:xfrm>
            <a:off x="1123682" y="218673"/>
            <a:ext cx="1143146" cy="1532854"/>
          </a:xfrm>
          <a:prstGeom prst="rect">
            <a:avLst/>
          </a:prstGeom>
        </p:spPr>
      </p:pic>
      <p:pic>
        <p:nvPicPr>
          <p:cNvPr id="4" name="Picture 3"/>
          <p:cNvPicPr>
            <a:picLocks noChangeAspect="1"/>
          </p:cNvPicPr>
          <p:nvPr/>
        </p:nvPicPr>
        <p:blipFill>
          <a:blip r:embed="rId4" cstate="print">
            <a:biLevel thresh="50000"/>
            <a:extLst>
              <a:ext uri="{28A0092B-C50C-407E-A947-70E740481C1C}">
                <a14:useLocalDpi xmlns:a14="http://schemas.microsoft.com/office/drawing/2010/main" val="0"/>
              </a:ext>
            </a:extLst>
          </a:blip>
          <a:stretch>
            <a:fillRect/>
          </a:stretch>
        </p:blipFill>
        <p:spPr>
          <a:xfrm>
            <a:off x="9672035" y="218673"/>
            <a:ext cx="1455312" cy="1455312"/>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341766" y="150834"/>
            <a:ext cx="3255330" cy="1703724"/>
          </a:xfrm>
          <a:prstGeom prst="rect">
            <a:avLst/>
          </a:prstGeom>
          <a:ln>
            <a:noFill/>
          </a:ln>
          <a:effectLst>
            <a:softEdge rad="112500"/>
          </a:effectLst>
        </p:spPr>
      </p:pic>
    </p:spTree>
    <p:extLst>
      <p:ext uri="{BB962C8B-B14F-4D97-AF65-F5344CB8AC3E}">
        <p14:creationId xmlns:p14="http://schemas.microsoft.com/office/powerpoint/2010/main" val="30481976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10" descr="fakulteta-za-varnostne-vede-fvv-ljubljana.jpg">
            <a:extLst>
              <a:ext uri="{FF2B5EF4-FFF2-40B4-BE49-F238E27FC236}">
                <a16:creationId xmlns="" xmlns:a16="http://schemas.microsoft.com/office/drawing/2014/main" id="{03CECA2D-4B7A-4560-89A0-D4E26F70914F}"/>
              </a:ext>
            </a:extLst>
          </p:cNvPr>
          <p:cNvPicPr>
            <a:picLocks noChangeAspect="1"/>
          </p:cNvPicPr>
          <p:nvPr/>
        </p:nvPicPr>
        <p:blipFill>
          <a:blip r:embed="rId2"/>
          <a:stretch>
            <a:fillRect/>
          </a:stretch>
        </p:blipFill>
        <p:spPr>
          <a:xfrm>
            <a:off x="8999860" y="373226"/>
            <a:ext cx="2867673" cy="1695637"/>
          </a:xfrm>
          <a:prstGeom prst="rect">
            <a:avLst/>
          </a:prstGeom>
        </p:spPr>
      </p:pic>
      <p:pic>
        <p:nvPicPr>
          <p:cNvPr id="5" name="Slika 9" descr="skladi.png">
            <a:extLst>
              <a:ext uri="{FF2B5EF4-FFF2-40B4-BE49-F238E27FC236}">
                <a16:creationId xmlns="" xmlns:a16="http://schemas.microsoft.com/office/drawing/2014/main" id="{672C4B3A-7C8F-4A78-8CF2-0DE6FDC08FDA}"/>
              </a:ext>
            </a:extLst>
          </p:cNvPr>
          <p:cNvPicPr>
            <a:picLocks noChangeAspect="1"/>
          </p:cNvPicPr>
          <p:nvPr/>
        </p:nvPicPr>
        <p:blipFill>
          <a:blip r:embed="rId3"/>
          <a:stretch>
            <a:fillRect/>
          </a:stretch>
        </p:blipFill>
        <p:spPr>
          <a:xfrm>
            <a:off x="545080" y="5764477"/>
            <a:ext cx="2172458" cy="892003"/>
          </a:xfrm>
          <a:prstGeom prst="rect">
            <a:avLst/>
          </a:prstGeom>
        </p:spPr>
      </p:pic>
      <p:pic>
        <p:nvPicPr>
          <p:cNvPr id="6" name="Slika 11" descr="Logo_EKP_socialni_sklad_SLO_slogan.jpg">
            <a:extLst>
              <a:ext uri="{FF2B5EF4-FFF2-40B4-BE49-F238E27FC236}">
                <a16:creationId xmlns="" xmlns:a16="http://schemas.microsoft.com/office/drawing/2014/main" id="{235241AD-6B4F-478F-87BD-D473F4B27991}"/>
              </a:ext>
            </a:extLst>
          </p:cNvPr>
          <p:cNvPicPr>
            <a:picLocks noChangeAspect="1"/>
          </p:cNvPicPr>
          <p:nvPr/>
        </p:nvPicPr>
        <p:blipFill rotWithShape="1">
          <a:blip r:embed="rId4"/>
          <a:srcRect l="16213" t="15772" r="7115" b="20575"/>
          <a:stretch/>
        </p:blipFill>
        <p:spPr bwMode="auto">
          <a:xfrm>
            <a:off x="4840402" y="5756987"/>
            <a:ext cx="2257206" cy="906982"/>
          </a:xfrm>
          <a:prstGeom prst="rect">
            <a:avLst/>
          </a:prstGeom>
          <a:ln>
            <a:noFill/>
          </a:ln>
          <a:extLst>
            <a:ext uri="{53640926-AAD7-44D8-BBD7-CCE9431645EC}">
              <a14:shadowObscured xmlns:a14="http://schemas.microsoft.com/office/drawing/2010/main"/>
            </a:ext>
          </a:extLst>
        </p:spPr>
      </p:pic>
      <p:pic>
        <p:nvPicPr>
          <p:cNvPr id="7" name="Slika 12" descr="MIZS_slo.jpg">
            <a:extLst>
              <a:ext uri="{FF2B5EF4-FFF2-40B4-BE49-F238E27FC236}">
                <a16:creationId xmlns="" xmlns:a16="http://schemas.microsoft.com/office/drawing/2014/main" id="{33A7E261-81B1-46AB-82DB-0A7842EA9DAF}"/>
              </a:ext>
            </a:extLst>
          </p:cNvPr>
          <p:cNvPicPr>
            <a:picLocks noChangeAspect="1"/>
          </p:cNvPicPr>
          <p:nvPr/>
        </p:nvPicPr>
        <p:blipFill>
          <a:blip r:embed="rId5"/>
          <a:stretch>
            <a:fillRect/>
          </a:stretch>
        </p:blipFill>
        <p:spPr>
          <a:xfrm>
            <a:off x="9220473" y="6010372"/>
            <a:ext cx="2426448" cy="400212"/>
          </a:xfrm>
          <a:prstGeom prst="rect">
            <a:avLst/>
          </a:prstGeom>
        </p:spPr>
      </p:pic>
      <p:sp>
        <p:nvSpPr>
          <p:cNvPr id="8" name="TextBox 7">
            <a:extLst>
              <a:ext uri="{FF2B5EF4-FFF2-40B4-BE49-F238E27FC236}">
                <a16:creationId xmlns="" xmlns:a16="http://schemas.microsoft.com/office/drawing/2014/main" id="{7DAECEA3-2E2F-4E6A-91C1-FA098FC47B67}"/>
              </a:ext>
            </a:extLst>
          </p:cNvPr>
          <p:cNvSpPr txBox="1"/>
          <p:nvPr/>
        </p:nvSpPr>
        <p:spPr>
          <a:xfrm>
            <a:off x="770464" y="373226"/>
            <a:ext cx="7887031" cy="4647426"/>
          </a:xfrm>
          <a:prstGeom prst="rect">
            <a:avLst/>
          </a:prstGeom>
          <a:noFill/>
        </p:spPr>
        <p:txBody>
          <a:bodyPr wrap="none" rtlCol="0">
            <a:spAutoFit/>
          </a:bodyPr>
          <a:lstStyle/>
          <a:p>
            <a:r>
              <a:rPr lang="sl-SI" sz="1400" dirty="0">
                <a:solidFill>
                  <a:schemeClr val="bg1">
                    <a:lumMod val="50000"/>
                  </a:schemeClr>
                </a:solidFill>
              </a:rPr>
              <a:t>Študentski inovativni projekti za družbeno korist 2016 – 2018</a:t>
            </a:r>
          </a:p>
          <a:p>
            <a:endParaRPr lang="sl-SI" dirty="0"/>
          </a:p>
          <a:p>
            <a:r>
              <a:rPr lang="sl-SI" sz="3200" b="1" dirty="0"/>
              <a:t>PSIVIM</a:t>
            </a:r>
          </a:p>
          <a:p>
            <a:r>
              <a:rPr lang="sl-SI" sz="2000" dirty="0"/>
              <a:t>Priporočilni sistem za informacijsko-varnostno izobraževanje mladostnikov</a:t>
            </a:r>
          </a:p>
          <a:p>
            <a:endParaRPr lang="sl-SI" dirty="0"/>
          </a:p>
          <a:p>
            <a:r>
              <a:rPr lang="sl-SI" sz="1400" dirty="0">
                <a:solidFill>
                  <a:schemeClr val="bg1">
                    <a:lumMod val="50000"/>
                  </a:schemeClr>
                </a:solidFill>
              </a:rPr>
              <a:t>Študenti			Mentorji</a:t>
            </a:r>
          </a:p>
          <a:p>
            <a:r>
              <a:rPr lang="sl-SI" dirty="0"/>
              <a:t>Nika Berčič		dr. Igor Bernik</a:t>
            </a:r>
          </a:p>
          <a:p>
            <a:r>
              <a:rPr lang="sl-SI" dirty="0"/>
              <a:t>Domen Hribar		dr. Blaž Markelj</a:t>
            </a:r>
          </a:p>
          <a:p>
            <a:r>
              <a:rPr lang="sl-SI" dirty="0"/>
              <a:t>Lara Klemenc		dr. Simon Vrhovec</a:t>
            </a:r>
          </a:p>
          <a:p>
            <a:r>
              <a:rPr lang="sl-SI" dirty="0" err="1"/>
              <a:t>Enja</a:t>
            </a:r>
            <a:r>
              <a:rPr lang="sl-SI" dirty="0"/>
              <a:t> Kokalj		dr. Uroš Ocepek</a:t>
            </a:r>
          </a:p>
          <a:p>
            <a:r>
              <a:rPr lang="sl-SI" dirty="0"/>
              <a:t>Iza Kokoravec</a:t>
            </a:r>
          </a:p>
          <a:p>
            <a:r>
              <a:rPr lang="sl-SI" dirty="0"/>
              <a:t>Suzana Kužnik</a:t>
            </a:r>
          </a:p>
          <a:p>
            <a:r>
              <a:rPr lang="sl-SI" dirty="0"/>
              <a:t>Ida Majerle</a:t>
            </a:r>
          </a:p>
          <a:p>
            <a:r>
              <a:rPr lang="sl-SI" dirty="0"/>
              <a:t>Aleš Ravnikar</a:t>
            </a:r>
          </a:p>
          <a:p>
            <a:r>
              <a:rPr lang="sl-SI" dirty="0"/>
              <a:t>David Sluga</a:t>
            </a:r>
          </a:p>
          <a:p>
            <a:r>
              <a:rPr lang="sl-SI" dirty="0"/>
              <a:t>Sara Tomše</a:t>
            </a:r>
          </a:p>
        </p:txBody>
      </p:sp>
      <p:pic>
        <p:nvPicPr>
          <p:cNvPr id="9" name="Picture 8"/>
          <p:cNvPicPr>
            <a:picLocks noChangeAspect="1"/>
          </p:cNvPicPr>
          <p:nvPr/>
        </p:nvPicPr>
        <p:blipFill>
          <a:blip r:embed="rId6"/>
          <a:stretch>
            <a:fillRect/>
          </a:stretch>
        </p:blipFill>
        <p:spPr>
          <a:xfrm>
            <a:off x="8820714" y="2496030"/>
            <a:ext cx="3046819" cy="1543587"/>
          </a:xfrm>
          <a:prstGeom prst="rect">
            <a:avLst/>
          </a:prstGeom>
        </p:spPr>
      </p:pic>
    </p:spTree>
    <p:extLst>
      <p:ext uri="{BB962C8B-B14F-4D97-AF65-F5344CB8AC3E}">
        <p14:creationId xmlns:p14="http://schemas.microsoft.com/office/powerpoint/2010/main" val="34951369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B1D2DA32-AC8B-4194-BF85-FF4A5B40EB50}"/>
    </a:ext>
  </a:extLst>
</a:theme>
</file>

<file path=docProps/app.xml><?xml version="1.0" encoding="utf-8"?>
<Properties xmlns="http://schemas.openxmlformats.org/officeDocument/2006/extended-properties" xmlns:vt="http://schemas.openxmlformats.org/officeDocument/2006/docPropsVTypes">
  <Template>Banded</Template>
  <TotalTime>93</TotalTime>
  <Words>383</Words>
  <Application>Microsoft Office PowerPoint</Application>
  <PresentationFormat>Widescreen</PresentationFormat>
  <Paragraphs>57</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Corbel</vt:lpstr>
      <vt:lpstr>Wingdings</vt:lpstr>
      <vt:lpstr>Banded</vt:lpstr>
      <vt:lpstr>POZNAVANJE PRINCIPOV ZASEBNOSTI</vt:lpstr>
      <vt:lpstr>OPIS PROBLEMA</vt:lpstr>
      <vt:lpstr>PowerPoint Presentation</vt:lpstr>
      <vt:lpstr>PowerPoint Presentation</vt:lpstr>
      <vt:lpstr>PREPREČEVANJE ZLORABE ZASEBNOSTI</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9.PREPOZNAVANJE PRINCIPOV ZASEBNOSTI</dc:title>
  <dc:creator>domen</dc:creator>
  <cp:lastModifiedBy>Iza Kokoravec</cp:lastModifiedBy>
  <cp:revision>16</cp:revision>
  <dcterms:created xsi:type="dcterms:W3CDTF">2017-09-12T15:41:32Z</dcterms:created>
  <dcterms:modified xsi:type="dcterms:W3CDTF">2017-09-24T11:52:08Z</dcterms:modified>
</cp:coreProperties>
</file>