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8"/>
  </p:notesMasterIdLst>
  <p:handoutMasterIdLst>
    <p:handoutMasterId r:id="rId9"/>
  </p:handoutMasterIdLst>
  <p:sldIdLst>
    <p:sldId id="261" r:id="rId3"/>
    <p:sldId id="263" r:id="rId4"/>
    <p:sldId id="264" r:id="rId5"/>
    <p:sldId id="266" r:id="rId6"/>
    <p:sldId id="26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5" y="41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7" d="100"/>
          <a:sy n="57" d="100"/>
        </p:scale>
        <p:origin x="1362" y="4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 dirty="0"/>
          </a:p>
        </p:txBody>
      </p:sp>
      <p:sp>
        <p:nvSpPr>
          <p:cNvPr id="3" name="Ograda datum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041DB8-B66F-4DC8-A96E-33677E0F90FF}" type="datetimeFigureOut">
              <a:rPr lang="sl-SI" smtClean="0"/>
              <a:t>24. 09. 2017</a:t>
            </a:fld>
            <a:endParaRPr lang="sl-SI" dirty="0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 dirty="0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04A0D4-B89B-4ADD-AF9E-38636B40EE4E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2473891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 dirty="0"/>
          </a:p>
        </p:txBody>
      </p:sp>
      <p:sp>
        <p:nvSpPr>
          <p:cNvPr id="3" name="Ograd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B49C4A-65AC-492D-9701-81B46C3AD0E4}" type="datetimeFigureOut">
              <a:rPr lang="sl-SI" smtClean="0"/>
              <a:t>24. 09. 2017</a:t>
            </a:fld>
            <a:endParaRPr lang="sl-SI" dirty="0"/>
          </a:p>
        </p:txBody>
      </p:sp>
      <p:sp>
        <p:nvSpPr>
          <p:cNvPr id="4" name="Ograd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 dirty="0"/>
          </a:p>
        </p:txBody>
      </p:sp>
      <p:sp>
        <p:nvSpPr>
          <p:cNvPr id="5" name="Ograd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 dirty="0" smtClean="0"/>
              <a:t>Uredite sloge besedila matrice</a:t>
            </a:r>
          </a:p>
          <a:p>
            <a:pPr lvl="1"/>
            <a:r>
              <a:rPr lang="sl-SI" dirty="0" smtClean="0"/>
              <a:t>Druga raven</a:t>
            </a:r>
          </a:p>
          <a:p>
            <a:pPr lvl="2"/>
            <a:r>
              <a:rPr lang="sl-SI" dirty="0" smtClean="0"/>
              <a:t>Tretja raven</a:t>
            </a:r>
          </a:p>
          <a:p>
            <a:pPr lvl="3"/>
            <a:r>
              <a:rPr lang="sl-SI" dirty="0" smtClean="0"/>
              <a:t>Četrta raven</a:t>
            </a:r>
          </a:p>
          <a:p>
            <a:pPr lvl="4"/>
            <a:r>
              <a:rPr lang="sl-SI" dirty="0" smtClean="0"/>
              <a:t>Peta raven</a:t>
            </a:r>
            <a:endParaRPr lang="sl-SI" dirty="0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 dirty="0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869989-EB00-4EE7-BCB5-25BDC5BB29F8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1936361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Skupina 4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6" name="Raven povezovalnik 5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Raven povezovalnik 6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Raven povezovalnik 8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Raven povezovalnik 9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Raven povezovalnik 10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Raven povezovalnik 11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Raven povezovalnik 12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Raven povezovalnik 13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Raven povezovalnik 14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Raven povezovalnik 15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Raven povezovalnik 16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Raven povezovalnik 17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Raven povezovalnik 18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Raven povezovalnik 19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Raven povezovalnik 20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Raven povezovalnik 21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3" name="Skupina 22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1" name="Raven povezovalnik 40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Raven povezovalnik 41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Raven povezovalnik 42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Raven povezovalnik 43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Raven povezovalnik 44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6" name="Skupina 45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2" name="Raven povezovalnik 51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Raven povezovalnik 52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Raven povezovalnik 53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Raven povezovalnik 54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Raven povezovalnik 55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7" name="Raven povezovalnik 46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Raven povezovalnik 47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Raven povezovalnik 48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Raven povezovalnik 49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Raven povezovalnik 50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4" name="Skupina 23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5" name="Raven povezovalnik 24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Raven povezovalnik 25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Raven povezovalnik 26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Raven povezovalnik 27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Raven povezovalnik 28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0" name="Skupina 29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6" name="Raven povezovalnik 35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Raven povezovalnik 36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Raven povezovalnik 37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Raven povezovalnik 38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Raven povezovalnik 39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1" name="Raven povezovalnik 30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Raven povezovalnik 31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Raven povezovalnik 32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Raven povezovalnik 33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Raven povezovalnik 34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293845" y="1909346"/>
            <a:ext cx="9604310" cy="3383280"/>
          </a:xfrm>
        </p:spPr>
        <p:txBody>
          <a:bodyPr anchor="b">
            <a:normAutofit/>
          </a:bodyPr>
          <a:lstStyle>
            <a:lvl1pPr algn="l">
              <a:lnSpc>
                <a:spcPct val="76000"/>
              </a:lnSpc>
              <a:defRPr sz="8000" cap="none" baseline="0">
                <a:solidFill>
                  <a:schemeClr val="tx1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293845" y="5432564"/>
            <a:ext cx="9604310" cy="457200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Uredite slog podnaslova matrice</a:t>
            </a:r>
            <a:endParaRPr lang="sl-SI" dirty="0"/>
          </a:p>
        </p:txBody>
      </p:sp>
      <p:cxnSp>
        <p:nvCxnSpPr>
          <p:cNvPr id="58" name="Raven povezovalnik 57"/>
          <p:cNvCxnSpPr/>
          <p:nvPr userDrawn="1"/>
        </p:nvCxnSpPr>
        <p:spPr>
          <a:xfrm>
            <a:off x="1295400" y="5294175"/>
            <a:ext cx="96012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8862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 dirty="0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 dirty="0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A29A4-78C8-47AB-BA06-22CB45938951}" type="datetime1">
              <a:rPr lang="sl-SI" smtClean="0"/>
              <a:t>24. 09. 2017</a:t>
            </a:fld>
            <a:endParaRPr lang="sl-SI" dirty="0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477154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9209314" y="489856"/>
            <a:ext cx="1687286" cy="5301343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 dirty="0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1295399" y="489856"/>
            <a:ext cx="7587344" cy="5301343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 dirty="0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D4ACF-2D82-46F2-A8E9-23963AA34E86}" type="datetime1">
              <a:rPr lang="sl-SI" smtClean="0"/>
              <a:t>24. 09. 2017</a:t>
            </a:fld>
            <a:endParaRPr lang="sl-SI" dirty="0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524635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 dirty="0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74B5B-21A0-4192-BF4C-38187F1A68D8}" type="datetime1">
              <a:rPr lang="sl-SI" smtClean="0"/>
              <a:t>24. 09. 2017</a:t>
            </a:fld>
            <a:endParaRPr lang="sl-SI" dirty="0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112444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bg>
      <p:bgPr>
        <a:gradFill flip="none" rotWithShape="1">
          <a:gsLst>
            <a:gs pos="0">
              <a:schemeClr val="accent1"/>
            </a:gs>
            <a:gs pos="97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Skupina 6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8" name="Raven povezovalnik 7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Raven povezovalnik 8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Raven povezovalnik 9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Raven povezovalnik 10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Raven povezovalnik 11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Raven povezovalnik 12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Raven povezovalnik 13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Raven povezovalnik 14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Raven povezovalnik 15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Raven povezovalnik 16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Raven povezovalnik 17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Raven povezovalnik 18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Raven povezovalnik 19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Raven povezovalnik 20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Raven povezovalnik 21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Raven povezovalnik 22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4" name="Skupina 23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2" name="Raven povezovalnik 41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Raven povezovalnik 42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Raven povezovalnik 43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Raven povezovalnik 44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Raven povezovalnik 45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7" name="Skupina 46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3" name="Raven povezovalnik 52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Raven povezovalnik 53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Raven povezovalnik 54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Raven povezovalnik 55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Raven povezovalnik 56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8" name="Raven povezovalnik 47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Raven povezovalnik 48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Raven povezovalnik 49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Raven povezovalnik 50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Raven povezovalnik 51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" name="Skupina 24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6" name="Raven povezovalnik 25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Raven povezovalnik 26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Raven povezovalnik 27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Raven povezovalnik 28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Raven povezovalnik 29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1" name="Skupina 30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7" name="Raven povezovalnik 36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Raven povezovalnik 37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Raven povezovalnik 38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Raven povezovalnik 39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Raven povezovalnik 40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2" name="Raven povezovalnik 31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Raven povezovalnik 32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Raven povezovalnik 33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Raven povezovalnik 34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Raven povezovalnik 35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295400" y="2541573"/>
            <a:ext cx="9601200" cy="2743200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6000" cap="none" baseline="0">
                <a:solidFill>
                  <a:schemeClr val="tx1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sl-SI" dirty="0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1295400" y="5431536"/>
            <a:ext cx="9601200" cy="4572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cxnSp>
        <p:nvCxnSpPr>
          <p:cNvPr id="58" name="Raven povezovalnik 57"/>
          <p:cNvCxnSpPr/>
          <p:nvPr userDrawn="1"/>
        </p:nvCxnSpPr>
        <p:spPr>
          <a:xfrm>
            <a:off x="1295400" y="5294175"/>
            <a:ext cx="96012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67780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1295400" y="1981199"/>
            <a:ext cx="4572000" cy="38100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 dirty="0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324600" y="1981199"/>
            <a:ext cx="4572000" cy="38100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 dirty="0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5CF7C-B333-48E1-A4A6-83A3C8B73AC0}" type="datetime1">
              <a:rPr lang="sl-SI" smtClean="0"/>
              <a:t>24. 09. 2017</a:t>
            </a:fld>
            <a:endParaRPr lang="sl-SI" dirty="0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044567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 dirty="0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1295400" y="1818322"/>
            <a:ext cx="4572000" cy="64135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1295400" y="2503713"/>
            <a:ext cx="4572000" cy="328748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 dirty="0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6324600" y="1818322"/>
            <a:ext cx="4572000" cy="64135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6324600" y="2503713"/>
            <a:ext cx="4572000" cy="328748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 dirty="0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20762-5CBF-4210-AB54-376B091119F8}" type="datetime1">
              <a:rPr lang="sl-SI" smtClean="0"/>
              <a:t>24. 09. 2017</a:t>
            </a:fld>
            <a:endParaRPr lang="sl-SI" dirty="0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397906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 dirty="0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DB371-BF5F-4058-A212-1A908E4D2674}" type="datetime1">
              <a:rPr lang="sl-SI" smtClean="0"/>
              <a:t>24. 09. 2017</a:t>
            </a:fld>
            <a:endParaRPr lang="sl-SI" dirty="0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238976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1" name="Skupina 160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162" name="Raven povezovalnik 161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Raven povezovalnik 162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Raven povezovalnik 163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Raven povezovalnik 164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Raven povezovalnik 165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Raven povezovalnik 166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Raven povezovalnik 167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Raven povezovalnik 168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Raven povezovalnik 169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Raven povezovalnik 170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Raven povezovalnik 171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Raven povezovalnik 172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Raven povezovalnik 173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Raven povezovalnik 174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Raven povezovalnik 175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Raven povezovalnik 176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8" name="Skupina 177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196" name="Raven povezovalnik 195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7" name="Raven povezovalnik 196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8" name="Raven povezovalnik 197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9" name="Raven povezovalnik 198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0" name="Raven povezovalnik 199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1" name="Skupina 200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207" name="Raven povezovalnik 206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8" name="Raven povezovalnik 207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" name="Raven povezovalnik 208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0" name="Raven povezovalnik 209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1" name="Raven povezovalnik 210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02" name="Raven povezovalnik 201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3" name="Raven povezovalnik 202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4" name="Raven povezovalnik 203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5" name="Raven povezovalnik 204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6" name="Raven povezovalnik 205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9" name="Skupina 178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180" name="Raven povezovalnik 179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Raven povezovalnik 180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Raven povezovalnik 181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Raven povezovalnik 182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4" name="Raven povezovalnik 183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85" name="Skupina 184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91" name="Raven povezovalnik 190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2" name="Raven povezovalnik 191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3" name="Raven povezovalnik 192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4" name="Raven povezovalnik 193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5" name="Raven povezovalnik 194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86" name="Raven povezovalnik 185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7" name="Raven povezovalnik 186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Raven povezovalnik 187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Raven povezovalnik 188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0" name="Raven povezovalnik 189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12" name="Ograda datuma 2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4083B-90AA-48CF-BAD5-00AA24D7F288}" type="datetime1">
              <a:rPr lang="sl-SI" smtClean="0"/>
              <a:t>24. 09. 2017</a:t>
            </a:fld>
            <a:endParaRPr lang="sl-SI" dirty="0"/>
          </a:p>
        </p:txBody>
      </p:sp>
      <p:sp>
        <p:nvSpPr>
          <p:cNvPr id="213" name="Ograda noge 2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214" name="Ograda številke diapozitiva 2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sl-SI" smtClean="0"/>
              <a:pPr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146817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Naslov in vsebina">
    <p:bg>
      <p:bgPr>
        <a:gradFill flip="none" rotWithShape="1">
          <a:gsLst>
            <a:gs pos="0">
              <a:schemeClr val="accent1"/>
            </a:gs>
            <a:gs pos="100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Skupina 8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10" name="Raven povezovalnik 9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Raven povezovalnik 10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Raven povezovalnik 11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Raven povezovalnik 12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Raven povezovalnik 13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Raven povezovalnik 14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Raven povezovalnik 15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Raven povezovalnik 16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Raven povezovalnik 17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Raven povezovalnik 18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Raven povezovalnik 19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Raven povezovalnik 20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Raven povezovalnik 21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Raven povezovalnik 22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Raven povezovalnik 23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Raven povezovalnik 24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6" name="Skupina 25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4" name="Raven povezovalnik 43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Raven povezovalnik 44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Raven povezovalnik 45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Raven povezovalnik 46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Raven povezovalnik 47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9" name="Skupina 48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5" name="Raven povezovalnik 54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Raven povezovalnik 55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Raven povezovalnik 56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Raven povezovalnik 57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Raven povezovalnik 58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0" name="Raven povezovalnik 49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Raven povezovalnik 50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Raven povezovalnik 51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Raven povezovalnik 52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Raven povezovalnik 53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7" name="Skupina 26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8" name="Raven povezovalnik 27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Raven povezovalnik 28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Raven povezovalnik 29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Raven povezovalnik 30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Raven povezovalnik 31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3" name="Skupina 32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9" name="Raven povezovalnik 38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Raven povezovalnik 39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Raven povezovalnik 40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Raven povezovalnik 41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Raven povezovalnik 42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4" name="Raven povezovalnik 33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Raven povezovalnik 34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Raven povezovalnik 35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Raven povezovalnik 36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Raven povezovalnik 37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" name="Pravokotnik 6"/>
          <p:cNvSpPr/>
          <p:nvPr userDrawn="1"/>
        </p:nvSpPr>
        <p:spPr>
          <a:xfrm>
            <a:off x="0" y="0"/>
            <a:ext cx="7315200" cy="6858000"/>
          </a:xfrm>
          <a:prstGeom prst="rect">
            <a:avLst/>
          </a:prstGeom>
          <a:gradFill>
            <a:gsLst>
              <a:gs pos="69000">
                <a:schemeClr val="bg1"/>
              </a:gs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913152" y="571500"/>
            <a:ext cx="3657600" cy="2197100"/>
          </a:xfrm>
        </p:spPr>
        <p:txBody>
          <a:bodyPr anchor="b"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543197" y="571500"/>
            <a:ext cx="6217920" cy="5715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 dirty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7913152" y="2995012"/>
            <a:ext cx="3657600" cy="228595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cxnSp>
        <p:nvCxnSpPr>
          <p:cNvPr id="60" name="Raven povezovalnik 59"/>
          <p:cNvCxnSpPr/>
          <p:nvPr userDrawn="1"/>
        </p:nvCxnSpPr>
        <p:spPr>
          <a:xfrm>
            <a:off x="7923089" y="2895600"/>
            <a:ext cx="365931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AF629-ECA2-4CF3-B790-9D9BDED98269}" type="datetime1">
              <a:rPr lang="sl-SI" smtClean="0"/>
              <a:t>24. 09. 2017</a:t>
            </a:fld>
            <a:endParaRPr lang="sl-SI" dirty="0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8" name="Ograda številke diapoz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sl-SI" smtClean="0"/>
              <a:pPr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667374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bg>
      <p:bgPr>
        <a:gradFill flip="none" rotWithShape="1">
          <a:gsLst>
            <a:gs pos="0">
              <a:schemeClr val="accent1"/>
            </a:gs>
            <a:gs pos="100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Skupina 7"/>
          <p:cNvGrpSpPr/>
          <p:nvPr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9" name="Raven povezovalnik 8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Raven povezovalnik 9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Raven povezovalnik 10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Raven povezovalnik 11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Raven povezovalnik 12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Raven povezovalnik 13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Raven povezovalnik 14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Raven povezovalnik 15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Raven povezovalnik 16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Raven povezovalnik 17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Raven povezovalnik 18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Raven povezovalnik 19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Raven povezovalnik 20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Raven povezovalnik 21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Raven povezovalnik 22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Raven povezovalnik 23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5" name="Skupina 24"/>
            <p:cNvGrpSpPr/>
            <p:nvPr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3" name="Raven povezovalnik 42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Raven povezovalnik 43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Raven povezovalnik 44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Raven povezovalnik 45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Raven povezovalnik 46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8" name="Skupina 47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4" name="Raven povezovalnik 53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Raven povezovalnik 54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Raven povezovalnik 55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Raven povezovalnik 56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Raven povezovalnik 57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9" name="Raven povezovalnik 48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Raven povezovalnik 49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Raven povezovalnik 50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Raven povezovalnik 51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Raven povezovalnik 52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" name="Skupina 25"/>
            <p:cNvGrpSpPr/>
            <p:nvPr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7" name="Raven povezovalnik 26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Raven povezovalnik 27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Raven povezovalnik 28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Raven povezovalnik 29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Raven povezovalnik 30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2" name="Skupina 31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8" name="Raven povezovalnik 37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Raven povezovalnik 38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Raven povezovalnik 39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Raven povezovalnik 40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Raven povezovalnik 41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3" name="Raven povezovalnik 32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Raven povezovalnik 33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Raven povezovalnik 34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Raven povezovalnik 35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Raven povezovalnik 36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0" name="Pravokotnik 59"/>
          <p:cNvSpPr/>
          <p:nvPr/>
        </p:nvSpPr>
        <p:spPr>
          <a:xfrm>
            <a:off x="0" y="0"/>
            <a:ext cx="7315200" cy="6858000"/>
          </a:xfrm>
          <a:prstGeom prst="rect">
            <a:avLst/>
          </a:prstGeom>
          <a:gradFill>
            <a:gsLst>
              <a:gs pos="69000">
                <a:schemeClr val="bg1"/>
              </a:gs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4412" y="-159"/>
            <a:ext cx="7315200" cy="6858000"/>
          </a:xfrm>
        </p:spPr>
        <p:txBody>
          <a:bodyPr tIns="45720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noProof="0" smtClean="0"/>
              <a:t>Kliknite ikono, če želite dodati sliko</a:t>
            </a:r>
            <a:endParaRPr lang="sl-SI" noProof="0" dirty="0"/>
          </a:p>
        </p:txBody>
      </p:sp>
      <p:cxnSp>
        <p:nvCxnSpPr>
          <p:cNvPr id="59" name="Raven povezovalnik 58"/>
          <p:cNvCxnSpPr/>
          <p:nvPr/>
        </p:nvCxnSpPr>
        <p:spPr>
          <a:xfrm>
            <a:off x="7923089" y="2895600"/>
            <a:ext cx="365931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909560" y="576072"/>
            <a:ext cx="3657600" cy="2194560"/>
          </a:xfrm>
        </p:spPr>
        <p:txBody>
          <a:bodyPr anchor="b"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sl-SI" dirty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7909560" y="2999232"/>
            <a:ext cx="3657600" cy="2286000"/>
          </a:xfrm>
        </p:spPr>
        <p:txBody>
          <a:bodyPr/>
          <a:lstStyle>
            <a:lvl1pPr marL="0" indent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</p:spTree>
    <p:extLst>
      <p:ext uri="{BB962C8B-B14F-4D97-AF65-F5344CB8AC3E}">
        <p14:creationId xmlns:p14="http://schemas.microsoft.com/office/powerpoint/2010/main" val="620318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3000">
              <a:schemeClr val="bg1"/>
            </a:gs>
            <a:gs pos="0">
              <a:schemeClr val="bg1">
                <a:lumMod val="100000"/>
              </a:schemeClr>
            </a:gs>
            <a:gs pos="100000">
              <a:schemeClr val="bg1">
                <a:lumMod val="95000"/>
                <a:alpha val="6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6" name="Skupina 95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97" name="Raven povezovalnik 96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Raven povezovalnik 97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Raven povezovalnik 98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Raven povezovalnik 99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Raven povezovalnik 100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Raven povezovalnik 101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Raven povezovalnik 102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Raven povezovalnik 103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Raven povezovalnik 104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Raven povezovalnik 105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Raven povezovalnik 106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Raven povezovalnik 107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Raven povezovalnik 108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Raven povezovalnik 109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Raven povezovalnik 110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Raven povezovalnik 111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3" name="Skupina 112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131" name="Raven povezovalnik 130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Raven povezovalnik 131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Raven povezovalnik 132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Raven povezovalnik 133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Raven povezovalnik 134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36" name="Skupina 135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42" name="Raven povezovalnik 141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3" name="Raven povezovalnik 142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4" name="Raven povezovalnik 143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5" name="Raven povezovalnik 144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6" name="Raven povezovalnik 145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37" name="Raven povezovalnik 136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Raven povezovalnik 137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Raven povezovalnik 138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Raven povezovalnik 139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Raven povezovalnik 140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4" name="Skupina 113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115" name="Raven povezovalnik 114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Raven povezovalnik 115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Raven povezovalnik 116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Raven povezovalnik 117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Raven povezovalnik 118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20" name="Skupina 119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26" name="Raven povezovalnik 125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Raven povezovalnik 126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8" name="Raven povezovalnik 127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9" name="Raven povezovalnik 128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Raven povezovalnik 129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1" name="Raven povezovalnik 120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Raven povezovalnik 121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Raven povezovalnik 122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Raven povezovalnik 123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Raven povezovalnik 124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1295400" y="503853"/>
            <a:ext cx="9601200" cy="114238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l-SI" dirty="0" smtClean="0"/>
              <a:t>Uredite slog naslova matrice</a:t>
            </a:r>
            <a:endParaRPr lang="sl-SI" dirty="0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1295400" y="1981201"/>
            <a:ext cx="9601200" cy="3809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dirty="0" smtClean="0"/>
              <a:t>Uredite sloge besedila matrice</a:t>
            </a:r>
          </a:p>
          <a:p>
            <a:pPr lvl="1"/>
            <a:r>
              <a:rPr lang="sl-SI" dirty="0" smtClean="0"/>
              <a:t>Druga raven</a:t>
            </a:r>
          </a:p>
          <a:p>
            <a:pPr lvl="2"/>
            <a:r>
              <a:rPr lang="sl-SI" dirty="0" smtClean="0"/>
              <a:t>Tretja raven</a:t>
            </a:r>
          </a:p>
          <a:p>
            <a:pPr lvl="3"/>
            <a:r>
              <a:rPr lang="sl-SI" dirty="0" smtClean="0"/>
              <a:t>Četrta raven</a:t>
            </a:r>
          </a:p>
          <a:p>
            <a:pPr lvl="4"/>
            <a:r>
              <a:rPr lang="sl-SI" dirty="0" smtClean="0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9294042" y="6289679"/>
            <a:ext cx="965946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51B2453-8663-4C69-AF73-9FD7B1DEC5D0}" type="datetime1">
              <a:rPr lang="sl-SI" smtClean="0"/>
              <a:t>24. 09. 2017</a:t>
            </a:fld>
            <a:endParaRPr lang="sl-SI" dirty="0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609601" y="6289679"/>
            <a:ext cx="6128030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sl-SI" dirty="0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10665311" y="6289679"/>
            <a:ext cx="918882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31375A4-56A4-47D6-9801-1991572033F7}" type="slidenum">
              <a:rPr lang="sl-SI" smtClean="0"/>
              <a:pPr/>
              <a:t>‹#›</a:t>
            </a:fld>
            <a:endParaRPr lang="sl-SI" dirty="0"/>
          </a:p>
        </p:txBody>
      </p:sp>
      <p:cxnSp>
        <p:nvCxnSpPr>
          <p:cNvPr id="148" name="Raven povezovalnik 147"/>
          <p:cNvCxnSpPr/>
          <p:nvPr userDrawn="1"/>
        </p:nvCxnSpPr>
        <p:spPr>
          <a:xfrm>
            <a:off x="609600" y="6172200"/>
            <a:ext cx="109728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3259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9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accent1"/>
        </a:buClr>
        <a:buSzPct val="100000"/>
        <a:buFont typeface="Arial" pitchFamily="34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SzPct val="100000"/>
        <a:buFont typeface="Arial" pitchFamily="34" charset="0"/>
        <a:buChar char="▪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79388" algn="l" defTabSz="914400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79388" algn="l" defTabSz="914400" rtl="0" eaLnBrk="1" latinLnBrk="0" hangingPunct="1">
        <a:lnSpc>
          <a:spcPct val="90000"/>
        </a:lnSpc>
        <a:spcBef>
          <a:spcPts val="600"/>
        </a:spcBef>
        <a:buClr>
          <a:schemeClr val="accent1"/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accent1"/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79388" algn="l" defTabSz="914400" rtl="0" eaLnBrk="1" latinLnBrk="0" hangingPunct="1">
        <a:lnSpc>
          <a:spcPct val="90000"/>
        </a:lnSpc>
        <a:spcBef>
          <a:spcPts val="600"/>
        </a:spcBef>
        <a:buClr>
          <a:schemeClr val="accent1"/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accent1"/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79388" algn="l" defTabSz="914400" rtl="0" eaLnBrk="1" latinLnBrk="0" hangingPunct="1">
        <a:lnSpc>
          <a:spcPct val="90000"/>
        </a:lnSpc>
        <a:spcBef>
          <a:spcPts val="600"/>
        </a:spcBef>
        <a:buClr>
          <a:schemeClr val="accent1"/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jp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line1solutions.com/wp-content/uploads/2016/11/insider_threat.jpg"/>
          <p:cNvPicPr>
            <a:picLocks noChangeAspect="1" noChangeArrowheads="1"/>
          </p:cNvPicPr>
          <p:nvPr/>
        </p:nvPicPr>
        <p:blipFill rotWithShape="1"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49" t="6436" r="4038" b="9201"/>
          <a:stretch/>
        </p:blipFill>
        <p:spPr bwMode="auto">
          <a:xfrm>
            <a:off x="3948952" y="999564"/>
            <a:ext cx="6893859" cy="39041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284880" y="1102522"/>
            <a:ext cx="9604310" cy="3383280"/>
          </a:xfrm>
        </p:spPr>
        <p:txBody>
          <a:bodyPr/>
          <a:lstStyle/>
          <a:p>
            <a:pPr algn="l" defTabSz="914400">
              <a:lnSpc>
                <a:spcPct val="76000"/>
              </a:lnSpc>
              <a:spcBef>
                <a:spcPts val="0"/>
              </a:spcBef>
              <a:buNone/>
            </a:pPr>
            <a:r>
              <a:rPr lang="sl-SI" sz="8000" b="1" i="0" baseline="0" dirty="0" smtClean="0">
                <a:solidFill>
                  <a:srgbClr val="2D2E2D"/>
                </a:solidFill>
                <a:latin typeface="Arial"/>
                <a:ea typeface="+mj-ea"/>
                <a:cs typeface="+mj-cs"/>
              </a:rPr>
              <a:t>3. Notranje nevarnosti</a:t>
            </a:r>
            <a:endParaRPr lang="sl-SI" sz="8000" b="1" i="0" baseline="0" dirty="0">
              <a:solidFill>
                <a:srgbClr val="2D2E2D"/>
              </a:solidFill>
              <a:latin typeface="Arial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06904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Opis problema</a:t>
            </a:r>
            <a:endParaRPr lang="en-GB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295400" y="1981202"/>
            <a:ext cx="9601200" cy="1864658"/>
          </a:xfrm>
        </p:spPr>
        <p:txBody>
          <a:bodyPr/>
          <a:lstStyle/>
          <a:p>
            <a:r>
              <a:rPr lang="sl-SI" dirty="0" smtClean="0"/>
              <a:t>Zavedanje o nepooblaščenem dostopu do naših naprav in kakšne so lahko posledice</a:t>
            </a:r>
            <a:endParaRPr lang="sl-SI" dirty="0"/>
          </a:p>
          <a:p>
            <a:r>
              <a:rPr lang="sl-SI" dirty="0" smtClean="0"/>
              <a:t>Tudi če nekomu zaupamo, moramo kontrolirati kaj počne z našimi napravami</a:t>
            </a:r>
          </a:p>
          <a:p>
            <a:r>
              <a:rPr lang="sl-SI" dirty="0" smtClean="0"/>
              <a:t>Omejitev dostopa nepooblaščenim osebam</a:t>
            </a:r>
            <a:endParaRPr lang="en-GB" dirty="0"/>
          </a:p>
        </p:txBody>
      </p:sp>
      <p:pic>
        <p:nvPicPr>
          <p:cNvPr id="2050" name="Picture 2" descr="1.jpg (852×480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0236" y="3845859"/>
            <a:ext cx="3688977" cy="20782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23075504614_b128104e57_b.jpg (1024×683)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861" r="15041"/>
          <a:stretch/>
        </p:blipFill>
        <p:spPr bwMode="auto">
          <a:xfrm>
            <a:off x="1352363" y="3845860"/>
            <a:ext cx="3262603" cy="20782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lost-mode-find-email-2-1.jpg (320×567)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2228" y="3175975"/>
            <a:ext cx="1551002" cy="2748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1957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ravokotnik 24"/>
          <p:cNvSpPr/>
          <p:nvPr/>
        </p:nvSpPr>
        <p:spPr>
          <a:xfrm>
            <a:off x="7354981" y="3025604"/>
            <a:ext cx="4765301" cy="292955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Opis problema</a:t>
            </a:r>
            <a:endParaRPr lang="en-GB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295400" y="1981201"/>
            <a:ext cx="6615953" cy="3809999"/>
          </a:xfrm>
        </p:spPr>
        <p:txBody>
          <a:bodyPr/>
          <a:lstStyle/>
          <a:p>
            <a:r>
              <a:rPr lang="sl-SI" dirty="0" smtClean="0"/>
              <a:t>Odjavljanje iz naprav, ki niso naše</a:t>
            </a:r>
          </a:p>
          <a:p>
            <a:r>
              <a:rPr lang="sl-SI" dirty="0" smtClean="0"/>
              <a:t>Izbris vseh svojih datotek iz naprav, ki niso naše</a:t>
            </a:r>
            <a:endParaRPr lang="sl-SI" dirty="0"/>
          </a:p>
          <a:p>
            <a:r>
              <a:rPr lang="sl-SI" dirty="0" smtClean="0"/>
              <a:t>Poznavanje socialnega inženiringa – tudi če osebi zaupamo ji ne damo naših podatkov in naprav</a:t>
            </a:r>
          </a:p>
          <a:p>
            <a:r>
              <a:rPr lang="sl-SI" dirty="0" smtClean="0"/>
              <a:t>Ne razkrivamo naših gesel </a:t>
            </a:r>
          </a:p>
          <a:p>
            <a:r>
              <a:rPr lang="sl-SI" dirty="0" smtClean="0"/>
              <a:t>Ne sposojamo USB-ključev in ostalih pomnilniških naprav</a:t>
            </a:r>
            <a:endParaRPr lang="en-GB" dirty="0"/>
          </a:p>
        </p:txBody>
      </p:sp>
      <p:sp>
        <p:nvSpPr>
          <p:cNvPr id="14" name="Pravokotnik 13"/>
          <p:cNvSpPr/>
          <p:nvPr/>
        </p:nvSpPr>
        <p:spPr>
          <a:xfrm>
            <a:off x="10130118" y="4535109"/>
            <a:ext cx="1783976" cy="42582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Pravokotnik 3"/>
          <p:cNvSpPr/>
          <p:nvPr/>
        </p:nvSpPr>
        <p:spPr>
          <a:xfrm>
            <a:off x="8982636" y="3788401"/>
            <a:ext cx="1770530" cy="42582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PoljeZBesedilom 4"/>
          <p:cNvSpPr txBox="1"/>
          <p:nvPr/>
        </p:nvSpPr>
        <p:spPr>
          <a:xfrm>
            <a:off x="10130118" y="4593552"/>
            <a:ext cx="236668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100" b="1" dirty="0" smtClean="0"/>
              <a:t>VPOSTAVITEV ODNOSA</a:t>
            </a:r>
            <a:endParaRPr lang="en-GB" sz="1100" b="1" dirty="0"/>
          </a:p>
        </p:txBody>
      </p:sp>
      <p:sp>
        <p:nvSpPr>
          <p:cNvPr id="8" name="PoljeZBesedilom 7"/>
          <p:cNvSpPr txBox="1"/>
          <p:nvPr/>
        </p:nvSpPr>
        <p:spPr>
          <a:xfrm>
            <a:off x="8946777" y="3864265"/>
            <a:ext cx="236668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100" b="1" dirty="0" smtClean="0"/>
              <a:t>ZBIRANJE INFORMACIJ</a:t>
            </a:r>
            <a:endParaRPr lang="en-GB" sz="1100" b="1" dirty="0"/>
          </a:p>
        </p:txBody>
      </p:sp>
      <p:sp>
        <p:nvSpPr>
          <p:cNvPr id="15" name="Pravokotnik 14"/>
          <p:cNvSpPr/>
          <p:nvPr/>
        </p:nvSpPr>
        <p:spPr>
          <a:xfrm>
            <a:off x="8982636" y="5243369"/>
            <a:ext cx="2026024" cy="42582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Pravokotnik 15"/>
          <p:cNvSpPr/>
          <p:nvPr/>
        </p:nvSpPr>
        <p:spPr>
          <a:xfrm>
            <a:off x="7467600" y="4529773"/>
            <a:ext cx="2141444" cy="46514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PoljeZBesedilom 9"/>
          <p:cNvSpPr txBox="1"/>
          <p:nvPr/>
        </p:nvSpPr>
        <p:spPr>
          <a:xfrm>
            <a:off x="9054354" y="5344838"/>
            <a:ext cx="236668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100" b="1" dirty="0" smtClean="0"/>
              <a:t>IZKORIŠČANJE ODNOSA</a:t>
            </a:r>
            <a:endParaRPr lang="en-GB" sz="1100" b="1" dirty="0"/>
          </a:p>
        </p:txBody>
      </p:sp>
      <p:sp>
        <p:nvSpPr>
          <p:cNvPr id="12" name="PoljeZBesedilom 11"/>
          <p:cNvSpPr txBox="1"/>
          <p:nvPr/>
        </p:nvSpPr>
        <p:spPr>
          <a:xfrm>
            <a:off x="7354981" y="4599712"/>
            <a:ext cx="236668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1100" b="1" dirty="0" smtClean="0"/>
              <a:t>IZVRŠITEV ZASTAVLJENEGA CILJA</a:t>
            </a:r>
            <a:endParaRPr lang="en-GB" sz="1100" b="1" dirty="0"/>
          </a:p>
        </p:txBody>
      </p:sp>
      <p:sp>
        <p:nvSpPr>
          <p:cNvPr id="19" name="Kotna puščica gor 18"/>
          <p:cNvSpPr/>
          <p:nvPr/>
        </p:nvSpPr>
        <p:spPr>
          <a:xfrm flipV="1">
            <a:off x="11080375" y="3918479"/>
            <a:ext cx="466168" cy="394448"/>
          </a:xfrm>
          <a:prstGeom prst="bentUpArrow">
            <a:avLst>
              <a:gd name="adj1" fmla="val 7653"/>
              <a:gd name="adj2" fmla="val 19388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Kotna puščica gor 21"/>
          <p:cNvSpPr/>
          <p:nvPr/>
        </p:nvSpPr>
        <p:spPr>
          <a:xfrm rot="5400000" flipV="1">
            <a:off x="11187954" y="5176140"/>
            <a:ext cx="466168" cy="394448"/>
          </a:xfrm>
          <a:prstGeom prst="bentUpArrow">
            <a:avLst>
              <a:gd name="adj1" fmla="val 7653"/>
              <a:gd name="adj2" fmla="val 19388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Kotna puščica gor 22"/>
          <p:cNvSpPr/>
          <p:nvPr/>
        </p:nvSpPr>
        <p:spPr>
          <a:xfrm rot="10800000" flipV="1">
            <a:off x="8126503" y="5160073"/>
            <a:ext cx="466168" cy="394448"/>
          </a:xfrm>
          <a:prstGeom prst="bentUpArrow">
            <a:avLst>
              <a:gd name="adj1" fmla="val 7653"/>
              <a:gd name="adj2" fmla="val 19388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Kotna puščica gor 23"/>
          <p:cNvSpPr/>
          <p:nvPr/>
        </p:nvSpPr>
        <p:spPr>
          <a:xfrm rot="16200000" flipV="1">
            <a:off x="8153400" y="3963287"/>
            <a:ext cx="466168" cy="394448"/>
          </a:xfrm>
          <a:prstGeom prst="bentUpArrow">
            <a:avLst>
              <a:gd name="adj1" fmla="val 7653"/>
              <a:gd name="adj2" fmla="val 19388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PoljeZBesedilom 25"/>
          <p:cNvSpPr txBox="1"/>
          <p:nvPr/>
        </p:nvSpPr>
        <p:spPr>
          <a:xfrm flipH="1">
            <a:off x="7837843" y="3227630"/>
            <a:ext cx="43156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FAZE SOCIALNEGA INŽENIRNIGA</a:t>
            </a:r>
            <a:endParaRPr lang="en-GB" dirty="0"/>
          </a:p>
        </p:txBody>
      </p:sp>
      <p:pic>
        <p:nvPicPr>
          <p:cNvPr id="3078" name="Picture 6" descr="Social-Engineering-Graphic-final.png (800×533)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8153" y="1051176"/>
            <a:ext cx="2443953" cy="16282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8278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Prevencija</a:t>
            </a:r>
            <a:endParaRPr lang="en-GB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295400" y="1981201"/>
            <a:ext cx="7149353" cy="3079375"/>
          </a:xfrm>
        </p:spPr>
        <p:txBody>
          <a:bodyPr>
            <a:normAutofit fontScale="92500"/>
          </a:bodyPr>
          <a:lstStyle/>
          <a:p>
            <a:r>
              <a:rPr lang="sl-SI" dirty="0" smtClean="0"/>
              <a:t>Zavedati se moramo, komu smo zaupali PIN številko ali gesla</a:t>
            </a:r>
            <a:endParaRPr lang="sl-SI" dirty="0"/>
          </a:p>
          <a:p>
            <a:r>
              <a:rPr lang="sl-SI" dirty="0" smtClean="0"/>
              <a:t>Ne uporabljamo USB ključke, če ne vemo od koga so</a:t>
            </a:r>
          </a:p>
          <a:p>
            <a:r>
              <a:rPr lang="sl-SI" dirty="0" smtClean="0"/>
              <a:t>Uporabljamo varno internetno povezavo</a:t>
            </a:r>
          </a:p>
          <a:p>
            <a:r>
              <a:rPr lang="sl-SI" dirty="0" smtClean="0"/>
              <a:t>Uvideti moramo, da oseba uporablja socialni inženiring in nam hoče škodovati</a:t>
            </a:r>
          </a:p>
          <a:p>
            <a:r>
              <a:rPr lang="sl-SI" dirty="0" smtClean="0"/>
              <a:t>Uporabljamo različna in dovolj močna gesla</a:t>
            </a:r>
          </a:p>
          <a:p>
            <a:r>
              <a:rPr lang="sl-SI" dirty="0" smtClean="0"/>
              <a:t>Posodabljanje programske kode in operacijskih sistemov</a:t>
            </a:r>
            <a:endParaRPr lang="en-GB" dirty="0"/>
          </a:p>
        </p:txBody>
      </p:sp>
      <p:pic>
        <p:nvPicPr>
          <p:cNvPr id="4100" name="Picture 4" descr="https://accelerator-origin.kkomando.com/wp-content/uploads/2017/05/flashdrive-with-viru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0965" y="3622720"/>
            <a:ext cx="3124200" cy="1817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Rezultat iskanja slik za strong password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0965" y="1910765"/>
            <a:ext cx="3124200" cy="15101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8527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Skupina 1"/>
          <p:cNvGrpSpPr/>
          <p:nvPr/>
        </p:nvGrpSpPr>
        <p:grpSpPr>
          <a:xfrm>
            <a:off x="545080" y="373226"/>
            <a:ext cx="11322453" cy="6290743"/>
            <a:chOff x="545080" y="373226"/>
            <a:chExt cx="11322453" cy="6290743"/>
          </a:xfrm>
        </p:grpSpPr>
        <p:pic>
          <p:nvPicPr>
            <p:cNvPr id="6" name="Slika 10" descr="fakulteta-za-varnostne-vede-fvv-ljubljana.jpg">
              <a:extLst>
                <a:ext uri="{FF2B5EF4-FFF2-40B4-BE49-F238E27FC236}">
                  <a16:creationId xmlns="" xmlns:a16="http://schemas.microsoft.com/office/drawing/2014/main" id="{03CECA2D-4B7A-4560-89A0-D4E26F70914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999860" y="373226"/>
              <a:ext cx="2867673" cy="1695637"/>
            </a:xfrm>
            <a:prstGeom prst="rect">
              <a:avLst/>
            </a:prstGeom>
          </p:spPr>
        </p:pic>
        <p:pic>
          <p:nvPicPr>
            <p:cNvPr id="4" name="Slika 9" descr="skladi.png">
              <a:extLst>
                <a:ext uri="{FF2B5EF4-FFF2-40B4-BE49-F238E27FC236}">
                  <a16:creationId xmlns="" xmlns:a16="http://schemas.microsoft.com/office/drawing/2014/main" id="{672C4B3A-7C8F-4A78-8CF2-0DE6FDC08FD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45080" y="5764477"/>
              <a:ext cx="2172458" cy="892003"/>
            </a:xfrm>
            <a:prstGeom prst="rect">
              <a:avLst/>
            </a:prstGeom>
          </p:spPr>
        </p:pic>
        <p:pic>
          <p:nvPicPr>
            <p:cNvPr id="5" name="Slika 11" descr="Logo_EKP_socialni_sklad_SLO_slogan.jpg">
              <a:extLst>
                <a:ext uri="{FF2B5EF4-FFF2-40B4-BE49-F238E27FC236}">
                  <a16:creationId xmlns="" xmlns:a16="http://schemas.microsoft.com/office/drawing/2014/main" id="{235241AD-6B4F-478F-87BD-D473F4B2799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l="16213" t="15772" r="7115" b="20575"/>
            <a:stretch/>
          </p:blipFill>
          <p:spPr bwMode="auto">
            <a:xfrm>
              <a:off x="4840402" y="5756987"/>
              <a:ext cx="2257206" cy="906982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7" name="Slika 12" descr="MIZS_slo.jpg">
              <a:extLst>
                <a:ext uri="{FF2B5EF4-FFF2-40B4-BE49-F238E27FC236}">
                  <a16:creationId xmlns="" xmlns:a16="http://schemas.microsoft.com/office/drawing/2014/main" id="{33A7E261-81B1-46AB-82DB-0A7842EA9DA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9220473" y="6010372"/>
              <a:ext cx="2426448" cy="400212"/>
            </a:xfrm>
            <a:prstGeom prst="rect">
              <a:avLst/>
            </a:prstGeom>
          </p:spPr>
        </p:pic>
        <p:sp>
          <p:nvSpPr>
            <p:cNvPr id="8" name="TextBox 7">
              <a:extLst>
                <a:ext uri="{FF2B5EF4-FFF2-40B4-BE49-F238E27FC236}">
                  <a16:creationId xmlns="" xmlns:a16="http://schemas.microsoft.com/office/drawing/2014/main" id="{7DAECEA3-2E2F-4E6A-91C1-FA098FC47B67}"/>
                </a:ext>
              </a:extLst>
            </p:cNvPr>
            <p:cNvSpPr txBox="1"/>
            <p:nvPr/>
          </p:nvSpPr>
          <p:spPr>
            <a:xfrm>
              <a:off x="809100" y="615821"/>
              <a:ext cx="7887031" cy="464742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1400" dirty="0">
                  <a:solidFill>
                    <a:schemeClr val="bg1">
                      <a:lumMod val="50000"/>
                    </a:schemeClr>
                  </a:solidFill>
                </a:rPr>
                <a:t>Študentski inovativni projekti za družbeno korist 2016 – 2018</a:t>
              </a:r>
            </a:p>
            <a:p>
              <a:endParaRPr lang="sl-SI" dirty="0"/>
            </a:p>
            <a:p>
              <a:r>
                <a:rPr lang="sl-SI" sz="3200" b="1" dirty="0"/>
                <a:t>PSIVIM</a:t>
              </a:r>
            </a:p>
            <a:p>
              <a:r>
                <a:rPr lang="sl-SI" sz="2000" dirty="0"/>
                <a:t>Priporočilni sistem za informacijsko-varnostno izobraževanje mladostnikov</a:t>
              </a:r>
            </a:p>
            <a:p>
              <a:endParaRPr lang="sl-SI" dirty="0"/>
            </a:p>
            <a:p>
              <a:r>
                <a:rPr lang="sl-SI" sz="1400" dirty="0">
                  <a:solidFill>
                    <a:schemeClr val="bg1">
                      <a:lumMod val="50000"/>
                    </a:schemeClr>
                  </a:solidFill>
                </a:rPr>
                <a:t>Študenti			Mentorji</a:t>
              </a:r>
            </a:p>
            <a:p>
              <a:r>
                <a:rPr lang="sl-SI" dirty="0"/>
                <a:t>Nika Berčič		dr. Igor Bernik</a:t>
              </a:r>
            </a:p>
            <a:p>
              <a:r>
                <a:rPr lang="sl-SI" dirty="0"/>
                <a:t>Domen Hribar		dr. Blaž Markelj</a:t>
              </a:r>
            </a:p>
            <a:p>
              <a:r>
                <a:rPr lang="sl-SI" dirty="0"/>
                <a:t>Lara Klemenc		dr. Simon Vrhovec</a:t>
              </a:r>
            </a:p>
            <a:p>
              <a:r>
                <a:rPr lang="sl-SI" dirty="0" err="1"/>
                <a:t>Enja</a:t>
              </a:r>
              <a:r>
                <a:rPr lang="sl-SI" dirty="0"/>
                <a:t> Kokalj		dr. Uroš Ocepek</a:t>
              </a:r>
            </a:p>
            <a:p>
              <a:r>
                <a:rPr lang="sl-SI" dirty="0"/>
                <a:t>Iza Kokoravec</a:t>
              </a:r>
            </a:p>
            <a:p>
              <a:r>
                <a:rPr lang="sl-SI" dirty="0"/>
                <a:t>Suzana Kužnik</a:t>
              </a:r>
            </a:p>
            <a:p>
              <a:r>
                <a:rPr lang="sl-SI" dirty="0"/>
                <a:t>Ida Majerle</a:t>
              </a:r>
            </a:p>
            <a:p>
              <a:r>
                <a:rPr lang="sl-SI" dirty="0"/>
                <a:t>Aleš Ravnikar</a:t>
              </a:r>
            </a:p>
            <a:p>
              <a:r>
                <a:rPr lang="sl-SI" dirty="0"/>
                <a:t>David Sluga</a:t>
              </a:r>
            </a:p>
            <a:p>
              <a:r>
                <a:rPr lang="sl-SI" dirty="0"/>
                <a:t>Sara Tomše</a:t>
              </a:r>
            </a:p>
          </p:txBody>
        </p:sp>
      </p:grpSp>
      <p:pic>
        <p:nvPicPr>
          <p:cNvPr id="3" name="Slika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9428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Diamond Grid 16x9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15_4109default" id="{E728D685-11FC-4812-BA85-57AC6F9C9F40}" vid="{BC4E008B-95FF-4815-904E-143A8EDFC1D4}"/>
    </a:ext>
  </a:extLst>
</a:theme>
</file>

<file path=ppt/theme/theme2.xml><?xml version="1.0" encoding="utf-8"?>
<a:theme xmlns:a="http://schemas.openxmlformats.org/drawingml/2006/main" name="Office Theme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27087C0F-7449-45C4-B248-63D02665BF1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Predstavitev diamantne mreže (širok zaslon)</Template>
  <TotalTime>0</TotalTime>
  <Words>159</Words>
  <Application>Microsoft Office PowerPoint</Application>
  <PresentationFormat>Širokozaslonsko</PresentationFormat>
  <Paragraphs>39</Paragraphs>
  <Slides>5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1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5</vt:i4>
      </vt:variant>
    </vt:vector>
  </HeadingPairs>
  <TitlesOfParts>
    <vt:vector size="7" baseType="lpstr">
      <vt:lpstr>Arial</vt:lpstr>
      <vt:lpstr>Diamond Grid 16x9</vt:lpstr>
      <vt:lpstr>3. Notranje nevarnosti</vt:lpstr>
      <vt:lpstr>Opis problema</vt:lpstr>
      <vt:lpstr>Opis problema</vt:lpstr>
      <vt:lpstr>Prevencija</vt:lpstr>
      <vt:lpstr>PowerPointova predstavitev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2017-09-14T09:28:36Z</dcterms:created>
  <dcterms:modified xsi:type="dcterms:W3CDTF">2017-09-24T16:55:09Z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TC030310159991</vt:lpwstr>
  </property>
</Properties>
</file>