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61" r:id="rId3"/>
    <p:sldId id="263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1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sl-SI" smtClean="0"/>
              <a:t>24. 09. 2017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sl-SI" smtClean="0"/>
              <a:t>24. 09. 2017</a:t>
            </a:fld>
            <a:endParaRPr lang="sl-SI" dirty="0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Raven povezovalnik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ven povezovalnik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en povezovalnik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en povezovalnik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en povezovalnik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povezovalnik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povezovalnik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en povezovalnik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ovezovalnik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ovezovalnik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en povezovalnik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en povezovalnik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en povezovalnik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Skupin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Raven povezovalnik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aven povezovalnik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aven povezovalnik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aven povezovalnik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en povezovalnik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Skupin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Raven povezovalnik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aven povezovalnik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aven povezovalnik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aven povezovalnik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en povezovalnik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Raven povezovalnik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aven povezovalnik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aven povezovalnik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aven povezovalnik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en povezovalnik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Raven povezovalnik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ven povezovalnik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en povezovalnik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aven povezovalnik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en povezovalnik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Skupin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Raven povezovalnik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aven povezovalnik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aven povezovalnik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aven povezovalnik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en povezovalnik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Raven povezovalnik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aven povezovalnik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aven povezovalnik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en povezovalnik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en povezovalnik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 dirty="0"/>
          </a:p>
        </p:txBody>
      </p:sp>
      <p:cxnSp>
        <p:nvCxnSpPr>
          <p:cNvPr id="58" name="Raven povezovalnik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Raven povezovalnik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en povezovalnik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en povezovalnik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en povezovalnik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povezovalnik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povezovalnik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en povezovalnik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ovezovalnik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ovezovalnik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en povezovalnik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en povezovalnik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en povezovalnik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en povezovalnik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Skupin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Raven povezovalnik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aven povezovalnik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aven povezovalnik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en povezovalnik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aven povezovalnik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Skupin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Raven povezovalnik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aven povezovalnik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aven povezovalnik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en povezovalnik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aven povezovalnik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Raven povezovalnik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aven povezovalnik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aven povezovalnik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en povezovalnik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ven povezovalnik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Raven povezovalnik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en povezovalnik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aven povezovalnik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en povezovalnik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aven povezovalnik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Skupin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Raven povezovalnik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aven povezovalnik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aven povezovalnik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en povezovalnik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aven povezovalnik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Raven povezovalnik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aven povezovalnik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en povezovalnik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en povezovalnik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ven povezovalnik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58" name="Raven povezovalnik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Skupin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Raven povezovalnik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Raven povezovalnik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Raven povezovalnik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Raven povezovalnik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Raven povezovalnik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Raven povezovalnik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aven povezovalnik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Raven povezovalnik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Raven povezovalnik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Raven povezovalnik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Raven povezovalnik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aven povezovalnik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aven povezovalnik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aven povezovalnik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aven povezovalnik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Raven povezovalnik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Skupin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Raven povezovalnik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Raven povezovalnik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Raven povezovalnik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Raven povezovalnik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Raven povezovalnik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Skupin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Raven povezovalnik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Raven povezovalnik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Raven povezovalnik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Raven povezovalnik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Raven povezovalnik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Raven povezovalnik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Raven povezovalnik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Raven povezovalnik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Raven povezovalnik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Raven povezovalnik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Skupin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Raven povezovalnik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Raven povezovalnik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Raven povezovalnik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Skupin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Raven povezovalnik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Raven povezovalnik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Raven povezovalnik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Raven povezovalnik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Raven povezovalnik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Raven povezovalnik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aven povezovalnik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aven povezovalnik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Raven povezovalnik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Raven povezovalnik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Ograda datuma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213" name="Ograda noge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214" name="Ograda številke diapozitiva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Raven povezovalnik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en povezovalnik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povezovalnik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povezovalnik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en povezovalnik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ovezovalnik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ovezovalnik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en povezovalnik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en povezovalnik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en povezovalnik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en povezovalnik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en povezovalnik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en povezovalnik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Skupin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Raven povezovalnik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en povezovalnik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aven povezovalnik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aven povezovalnik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aven povezovalnik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Skupin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Raven povezovalnik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en povezovalnik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aven povezovalnik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Raven povezovalnik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Raven povezovalnik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Raven povezovalnik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en povezovalnik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ven povezovalnik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aven povezovalnik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ven povezovalnik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Raven povezovalnik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en povezovalnik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aven povezovalnik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aven povezovalnik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aven povezovalnik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Skupin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Raven povezovalnik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en povezovalnik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aven povezovalnik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aven povezovalnik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Raven povezovalnik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Raven povezovalnik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en povezovalnik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ven povezovalnik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ven povezovalnik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ven povezovalnik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Pravokotni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60" name="Raven povezovalnik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Raven povezovalnik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en povezovalnik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en povezovalnik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povezovalnik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povezovalnik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en povezovalnik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ovezovalnik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ovezovalnik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en povezovalnik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en povezovalnik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en povezovalnik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en povezovalnik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en povezovalnik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Skupin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Raven povezovalnik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aven povezovalnik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en povezovalnik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aven povezovalnik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aven povezovalnik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Skupin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Raven povezovalnik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aven povezovalnik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en povezovalnik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aven povezovalnik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Raven povezovalnik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Raven povezovalnik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aven povezovalnik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en povezovalnik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ven povezovalnik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aven povezovalnik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Raven povezovalnik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aven povezovalnik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en povezovalnik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aven povezovalnik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aven povezovalnik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Skupin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Raven povezovalnik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aven povezovalnik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en povezovalnik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aven povezovalnik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aven povezovalnik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Raven povezovalnik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en povezovalnik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en povezovalnik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ven povezovalnik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ven povezovalnik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Pravokotni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noProof="0" smtClean="0"/>
              <a:t>Kliknite ikono, če želite dodati sliko</a:t>
            </a:r>
            <a:endParaRPr lang="sl-SI" noProof="0" dirty="0"/>
          </a:p>
        </p:txBody>
      </p:sp>
      <p:cxnSp>
        <p:nvCxnSpPr>
          <p:cNvPr id="59" name="Raven povezovalnik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kupina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Raven povezovalnik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aven povezovalnik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aven povezovalnik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aven povezovalnik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aven povezovalnik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aven povezovalnik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aven povezovalnik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aven povezovalnik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aven povezovalnik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aven povezovalnik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aven povezovalnik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aven povezovalnik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aven povezovalnik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aven povezovalnik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aven povezovalnik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aven povezovalnik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Skupin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Raven povezovalnik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Raven povezovalnik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Raven povezovalnik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Raven povezovalnik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Raven povezovalnik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Skupin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Raven povezovalnik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Raven povezovalnik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Raven povezovalnik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Raven povezovalnik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Raven povezovalnik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Raven povezovalnik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Raven povezovalnik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Raven povezovalnik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Raven povezovalnik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Raven povezovalnik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Skupin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Raven povezovalnik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Raven povezovalnik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Raven povezovalnik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Raven povezovalnik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Raven povezovalnik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Skupin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Raven povezovalnik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Raven povezovalnik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Raven povezovalnik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Raven povezovalnik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Raven povezovalnik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Raven povezovalnik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Raven povezovalnik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Raven povezovalnik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Raven povezovalnik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Raven povezovalnik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sl-SI" smtClean="0"/>
              <a:pPr/>
              <a:t>‹#›</a:t>
            </a:fld>
            <a:endParaRPr lang="sl-SI" dirty="0"/>
          </a:p>
        </p:txBody>
      </p:sp>
      <p:cxnSp>
        <p:nvCxnSpPr>
          <p:cNvPr id="148" name="Raven povezovalnik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ne1solutions.com/wp-content/uploads/2016/11/insider_threat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" t="6436" r="4038" b="9201"/>
          <a:stretch/>
        </p:blipFill>
        <p:spPr bwMode="auto">
          <a:xfrm>
            <a:off x="3948952" y="999564"/>
            <a:ext cx="6893859" cy="390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84880" y="1102522"/>
            <a:ext cx="9604310" cy="3383280"/>
          </a:xfrm>
        </p:spPr>
        <p:txBody>
          <a:bodyPr/>
          <a:lstStyle/>
          <a:p>
            <a:pPr algn="l" defTabSz="914400">
              <a:lnSpc>
                <a:spcPct val="76000"/>
              </a:lnSpc>
              <a:spcBef>
                <a:spcPts val="0"/>
              </a:spcBef>
              <a:buNone/>
            </a:pPr>
            <a:r>
              <a:rPr lang="sl-SI" sz="8000" b="1" i="0" baseline="0" dirty="0" smtClean="0">
                <a:solidFill>
                  <a:srgbClr val="2D2E2D"/>
                </a:solidFill>
                <a:latin typeface="Arial"/>
                <a:ea typeface="+mj-ea"/>
                <a:cs typeface="+mj-cs"/>
              </a:rPr>
              <a:t>3. Notranje nevarnosti</a:t>
            </a:r>
            <a:endParaRPr lang="sl-SI" sz="8000" b="1" i="0" baseline="0" dirty="0">
              <a:solidFill>
                <a:srgbClr val="2D2E2D"/>
              </a:solidFill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Opis problema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95400" y="1981202"/>
            <a:ext cx="9601200" cy="1864658"/>
          </a:xfrm>
        </p:spPr>
        <p:txBody>
          <a:bodyPr/>
          <a:lstStyle/>
          <a:p>
            <a:r>
              <a:rPr lang="sl-SI" dirty="0" smtClean="0"/>
              <a:t>Zavedanje o nepooblaščenem dostopu do naših naprav in kakšne so lahko posledice</a:t>
            </a:r>
            <a:endParaRPr lang="sl-SI" dirty="0"/>
          </a:p>
          <a:p>
            <a:r>
              <a:rPr lang="sl-SI" dirty="0" smtClean="0"/>
              <a:t>Tudi če nekomu zaupamo, moramo kontrolirati kaj počne z našimi napravami</a:t>
            </a:r>
          </a:p>
          <a:p>
            <a:r>
              <a:rPr lang="sl-SI" dirty="0" smtClean="0"/>
              <a:t>Omejitev dostopa nepooblaščenim osebam</a:t>
            </a:r>
            <a:endParaRPr lang="en-GB" dirty="0"/>
          </a:p>
        </p:txBody>
      </p:sp>
      <p:pic>
        <p:nvPicPr>
          <p:cNvPr id="2050" name="Picture 2" descr="1.jpg (852×48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236" y="3845859"/>
            <a:ext cx="3688977" cy="207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23075504614_b128104e57_b.jpg (1024×683)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1" r="15041"/>
          <a:stretch/>
        </p:blipFill>
        <p:spPr bwMode="auto">
          <a:xfrm>
            <a:off x="1352363" y="3845860"/>
            <a:ext cx="3262603" cy="207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lost-mode-find-email-2-1.jpg (320×567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228" y="3175975"/>
            <a:ext cx="1551002" cy="274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95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otnik 24"/>
          <p:cNvSpPr/>
          <p:nvPr/>
        </p:nvSpPr>
        <p:spPr>
          <a:xfrm>
            <a:off x="7354981" y="3025604"/>
            <a:ext cx="4765301" cy="29295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Opis problema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95400" y="1981201"/>
            <a:ext cx="6615953" cy="3809999"/>
          </a:xfrm>
        </p:spPr>
        <p:txBody>
          <a:bodyPr/>
          <a:lstStyle/>
          <a:p>
            <a:r>
              <a:rPr lang="sl-SI" dirty="0" smtClean="0"/>
              <a:t>Odjavljanje iz naprav, ki niso naše</a:t>
            </a:r>
          </a:p>
          <a:p>
            <a:r>
              <a:rPr lang="sl-SI" dirty="0" smtClean="0"/>
              <a:t>Izbris vseh svojih datotek iz naprav, ki niso naše</a:t>
            </a:r>
            <a:endParaRPr lang="sl-SI" dirty="0"/>
          </a:p>
          <a:p>
            <a:r>
              <a:rPr lang="sl-SI" dirty="0" smtClean="0"/>
              <a:t>Poznavanje socialnega inženiringa – tudi če osebi zaupamo ji ne damo naših podatkov in naprav</a:t>
            </a:r>
          </a:p>
          <a:p>
            <a:r>
              <a:rPr lang="sl-SI" dirty="0" smtClean="0"/>
              <a:t>Ne razkrivamo naših gesel </a:t>
            </a:r>
          </a:p>
          <a:p>
            <a:r>
              <a:rPr lang="sl-SI" dirty="0" smtClean="0"/>
              <a:t>Ne sposojamo USB-ključev in ostalih pomnilniških naprav</a:t>
            </a:r>
            <a:endParaRPr lang="en-GB" dirty="0"/>
          </a:p>
        </p:txBody>
      </p:sp>
      <p:sp>
        <p:nvSpPr>
          <p:cNvPr id="14" name="Pravokotnik 13"/>
          <p:cNvSpPr/>
          <p:nvPr/>
        </p:nvSpPr>
        <p:spPr>
          <a:xfrm>
            <a:off x="10130118" y="4535109"/>
            <a:ext cx="1783976" cy="4258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ravokotnik 3"/>
          <p:cNvSpPr/>
          <p:nvPr/>
        </p:nvSpPr>
        <p:spPr>
          <a:xfrm>
            <a:off x="8982636" y="3788401"/>
            <a:ext cx="1770530" cy="4258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oljeZBesedilom 4"/>
          <p:cNvSpPr txBox="1"/>
          <p:nvPr/>
        </p:nvSpPr>
        <p:spPr>
          <a:xfrm>
            <a:off x="10130118" y="4593552"/>
            <a:ext cx="2366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b="1" dirty="0" smtClean="0"/>
              <a:t>VPOSTAVITEV ODNOSA</a:t>
            </a:r>
            <a:endParaRPr lang="en-GB" sz="1100" b="1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8946777" y="3864265"/>
            <a:ext cx="2366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b="1" dirty="0" smtClean="0"/>
              <a:t>ZBIRANJE INFORMACIJ</a:t>
            </a:r>
            <a:endParaRPr lang="en-GB" sz="1100" b="1" dirty="0"/>
          </a:p>
        </p:txBody>
      </p:sp>
      <p:sp>
        <p:nvSpPr>
          <p:cNvPr id="15" name="Pravokotnik 14"/>
          <p:cNvSpPr/>
          <p:nvPr/>
        </p:nvSpPr>
        <p:spPr>
          <a:xfrm>
            <a:off x="8982636" y="5243369"/>
            <a:ext cx="2026024" cy="4258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ravokotnik 15"/>
          <p:cNvSpPr/>
          <p:nvPr/>
        </p:nvSpPr>
        <p:spPr>
          <a:xfrm>
            <a:off x="7467600" y="4529773"/>
            <a:ext cx="2141444" cy="4651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oljeZBesedilom 9"/>
          <p:cNvSpPr txBox="1"/>
          <p:nvPr/>
        </p:nvSpPr>
        <p:spPr>
          <a:xfrm>
            <a:off x="9054354" y="5344838"/>
            <a:ext cx="2366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b="1" dirty="0" smtClean="0"/>
              <a:t>IZKORIŠČANJE ODNOSA</a:t>
            </a:r>
            <a:endParaRPr lang="en-GB" sz="1100" b="1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7354981" y="4599712"/>
            <a:ext cx="23666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100" b="1" dirty="0" smtClean="0"/>
              <a:t>IZVRŠITEV ZASTAVLJENEGA CILJA</a:t>
            </a:r>
            <a:endParaRPr lang="en-GB" sz="1100" b="1" dirty="0"/>
          </a:p>
        </p:txBody>
      </p:sp>
      <p:sp>
        <p:nvSpPr>
          <p:cNvPr id="19" name="Kotna puščica gor 18"/>
          <p:cNvSpPr/>
          <p:nvPr/>
        </p:nvSpPr>
        <p:spPr>
          <a:xfrm flipV="1">
            <a:off x="11080375" y="3918479"/>
            <a:ext cx="466168" cy="394448"/>
          </a:xfrm>
          <a:prstGeom prst="bentUpArrow">
            <a:avLst>
              <a:gd name="adj1" fmla="val 7653"/>
              <a:gd name="adj2" fmla="val 1938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Kotna puščica gor 21"/>
          <p:cNvSpPr/>
          <p:nvPr/>
        </p:nvSpPr>
        <p:spPr>
          <a:xfrm rot="5400000" flipV="1">
            <a:off x="11187954" y="5176140"/>
            <a:ext cx="466168" cy="394448"/>
          </a:xfrm>
          <a:prstGeom prst="bentUpArrow">
            <a:avLst>
              <a:gd name="adj1" fmla="val 7653"/>
              <a:gd name="adj2" fmla="val 1938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Kotna puščica gor 22"/>
          <p:cNvSpPr/>
          <p:nvPr/>
        </p:nvSpPr>
        <p:spPr>
          <a:xfrm rot="10800000" flipV="1">
            <a:off x="8126503" y="5160073"/>
            <a:ext cx="466168" cy="394448"/>
          </a:xfrm>
          <a:prstGeom prst="bentUpArrow">
            <a:avLst>
              <a:gd name="adj1" fmla="val 7653"/>
              <a:gd name="adj2" fmla="val 1938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Kotna puščica gor 23"/>
          <p:cNvSpPr/>
          <p:nvPr/>
        </p:nvSpPr>
        <p:spPr>
          <a:xfrm rot="16200000" flipV="1">
            <a:off x="8153400" y="3963287"/>
            <a:ext cx="466168" cy="394448"/>
          </a:xfrm>
          <a:prstGeom prst="bentUpArrow">
            <a:avLst>
              <a:gd name="adj1" fmla="val 7653"/>
              <a:gd name="adj2" fmla="val 1938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PoljeZBesedilom 25"/>
          <p:cNvSpPr txBox="1"/>
          <p:nvPr/>
        </p:nvSpPr>
        <p:spPr>
          <a:xfrm flipH="1">
            <a:off x="7837843" y="3227630"/>
            <a:ext cx="4315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FAZE SOCIALNEGA INŽENIRNIGA</a:t>
            </a:r>
            <a:endParaRPr lang="en-GB" dirty="0"/>
          </a:p>
        </p:txBody>
      </p:sp>
      <p:pic>
        <p:nvPicPr>
          <p:cNvPr id="3078" name="Picture 6" descr="Social-Engineering-Graphic-final.png (800×53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153" y="1051176"/>
            <a:ext cx="2443953" cy="162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27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Prevencija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95400" y="1981201"/>
            <a:ext cx="7149353" cy="3079375"/>
          </a:xfrm>
        </p:spPr>
        <p:txBody>
          <a:bodyPr>
            <a:normAutofit fontScale="92500"/>
          </a:bodyPr>
          <a:lstStyle/>
          <a:p>
            <a:r>
              <a:rPr lang="sl-SI" dirty="0" smtClean="0"/>
              <a:t>Zavedati se moramo, komu smo zaupali PIN številko ali gesla</a:t>
            </a:r>
            <a:endParaRPr lang="sl-SI" dirty="0"/>
          </a:p>
          <a:p>
            <a:r>
              <a:rPr lang="sl-SI" dirty="0" smtClean="0"/>
              <a:t>Ne uporabljamo USB ključke, če ne vemo od koga so</a:t>
            </a:r>
          </a:p>
          <a:p>
            <a:r>
              <a:rPr lang="sl-SI" dirty="0" smtClean="0"/>
              <a:t>Uporabljamo varno internetno povezavo</a:t>
            </a:r>
          </a:p>
          <a:p>
            <a:r>
              <a:rPr lang="sl-SI" dirty="0" smtClean="0"/>
              <a:t>Uvideti moramo, da oseba uporablja socialni inženiring in nam hoče škodovati</a:t>
            </a:r>
          </a:p>
          <a:p>
            <a:r>
              <a:rPr lang="sl-SI" dirty="0" smtClean="0"/>
              <a:t>Uporabljamo različna in dovolj močna gesla</a:t>
            </a:r>
          </a:p>
          <a:p>
            <a:r>
              <a:rPr lang="sl-SI" dirty="0" smtClean="0"/>
              <a:t>Posodabljanje programske kode in operacijskih sistemov</a:t>
            </a:r>
            <a:endParaRPr lang="en-GB" dirty="0"/>
          </a:p>
        </p:txBody>
      </p:sp>
      <p:pic>
        <p:nvPicPr>
          <p:cNvPr id="4100" name="Picture 4" descr="https://accelerator-origin.kkomando.com/wp-content/uploads/2017/05/flashdrive-with-vir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965" y="3622720"/>
            <a:ext cx="3124200" cy="18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ezultat iskanja slik za strong password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965" y="1910765"/>
            <a:ext cx="3124200" cy="151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52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545080" y="373226"/>
            <a:ext cx="11322453" cy="6290743"/>
            <a:chOff x="545080" y="373226"/>
            <a:chExt cx="11322453" cy="6290743"/>
          </a:xfrm>
        </p:grpSpPr>
        <p:pic>
          <p:nvPicPr>
            <p:cNvPr id="6" name="Slika 10" descr="fakulteta-za-varnostne-vede-fvv-ljubljana.jpg">
              <a:extLst>
                <a:ext uri="{FF2B5EF4-FFF2-40B4-BE49-F238E27FC236}">
                  <a16:creationId xmlns="" xmlns:a16="http://schemas.microsoft.com/office/drawing/2014/main" id="{03CECA2D-4B7A-4560-89A0-D4E26F709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99860" y="373226"/>
              <a:ext cx="2867673" cy="1695637"/>
            </a:xfrm>
            <a:prstGeom prst="rect">
              <a:avLst/>
            </a:prstGeom>
          </p:spPr>
        </p:pic>
        <p:pic>
          <p:nvPicPr>
            <p:cNvPr id="4" name="Slika 9" descr="skladi.png">
              <a:extLst>
                <a:ext uri="{FF2B5EF4-FFF2-40B4-BE49-F238E27FC236}">
                  <a16:creationId xmlns="" xmlns:a16="http://schemas.microsoft.com/office/drawing/2014/main" id="{672C4B3A-7C8F-4A78-8CF2-0DE6FDC08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5080" y="5764477"/>
              <a:ext cx="2172458" cy="892003"/>
            </a:xfrm>
            <a:prstGeom prst="rect">
              <a:avLst/>
            </a:prstGeom>
          </p:spPr>
        </p:pic>
        <p:pic>
          <p:nvPicPr>
            <p:cNvPr id="5" name="Slika 11" descr="Logo_EKP_socialni_sklad_SLO_slogan.jpg">
              <a:extLst>
                <a:ext uri="{FF2B5EF4-FFF2-40B4-BE49-F238E27FC236}">
                  <a16:creationId xmlns="" xmlns:a16="http://schemas.microsoft.com/office/drawing/2014/main" id="{235241AD-6B4F-478F-87BD-D473F4B279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6213" t="15772" r="7115" b="20575"/>
            <a:stretch/>
          </p:blipFill>
          <p:spPr bwMode="auto">
            <a:xfrm>
              <a:off x="4840402" y="5756987"/>
              <a:ext cx="2257206" cy="90698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Slika 12" descr="MIZS_slo.jpg">
              <a:extLst>
                <a:ext uri="{FF2B5EF4-FFF2-40B4-BE49-F238E27FC236}">
                  <a16:creationId xmlns="" xmlns:a16="http://schemas.microsoft.com/office/drawing/2014/main" id="{33A7E261-81B1-46AB-82DB-0A7842EA9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220473" y="6010372"/>
              <a:ext cx="2426448" cy="40021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7DAECEA3-2E2F-4E6A-91C1-FA098FC47B67}"/>
                </a:ext>
              </a:extLst>
            </p:cNvPr>
            <p:cNvSpPr txBox="1"/>
            <p:nvPr/>
          </p:nvSpPr>
          <p:spPr>
            <a:xfrm>
              <a:off x="809100" y="615821"/>
              <a:ext cx="7887031" cy="4647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>
                  <a:solidFill>
                    <a:schemeClr val="bg1">
                      <a:lumMod val="50000"/>
                    </a:schemeClr>
                  </a:solidFill>
                </a:rPr>
                <a:t>Študentski inovativni projekti za družbeno korist 2016 – 2018</a:t>
              </a:r>
            </a:p>
            <a:p>
              <a:endParaRPr lang="sl-SI" dirty="0"/>
            </a:p>
            <a:p>
              <a:r>
                <a:rPr lang="sl-SI" sz="3200" b="1" dirty="0"/>
                <a:t>PSIVIM</a:t>
              </a:r>
            </a:p>
            <a:p>
              <a:r>
                <a:rPr lang="sl-SI" sz="2000" dirty="0"/>
                <a:t>Priporočilni sistem za informacijsko-varnostno izobraževanje mladostnikov</a:t>
              </a:r>
            </a:p>
            <a:p>
              <a:endParaRPr lang="sl-SI" dirty="0"/>
            </a:p>
            <a:p>
              <a:r>
                <a:rPr lang="sl-SI" sz="1400" dirty="0">
                  <a:solidFill>
                    <a:schemeClr val="bg1">
                      <a:lumMod val="50000"/>
                    </a:schemeClr>
                  </a:solidFill>
                </a:rPr>
                <a:t>Študenti			Mentorji</a:t>
              </a:r>
            </a:p>
            <a:p>
              <a:r>
                <a:rPr lang="sl-SI" dirty="0"/>
                <a:t>Nika Berčič		dr. Igor Bernik</a:t>
              </a:r>
            </a:p>
            <a:p>
              <a:r>
                <a:rPr lang="sl-SI" dirty="0"/>
                <a:t>Domen Hribar		dr. Blaž Markelj</a:t>
              </a:r>
            </a:p>
            <a:p>
              <a:r>
                <a:rPr lang="sl-SI" dirty="0"/>
                <a:t>Lara Klemenc		dr. Simon Vrhovec</a:t>
              </a:r>
            </a:p>
            <a:p>
              <a:r>
                <a:rPr lang="sl-SI" dirty="0" err="1"/>
                <a:t>Enja</a:t>
              </a:r>
              <a:r>
                <a:rPr lang="sl-SI" dirty="0"/>
                <a:t> Kokalj		dr. Uroš Ocepek</a:t>
              </a:r>
            </a:p>
            <a:p>
              <a:r>
                <a:rPr lang="sl-SI" dirty="0"/>
                <a:t>Iza Kokoravec</a:t>
              </a:r>
            </a:p>
            <a:p>
              <a:r>
                <a:rPr lang="sl-SI" dirty="0"/>
                <a:t>Suzana Kužnik</a:t>
              </a:r>
            </a:p>
            <a:p>
              <a:r>
                <a:rPr lang="sl-SI" dirty="0"/>
                <a:t>Ida Majerle</a:t>
              </a:r>
            </a:p>
            <a:p>
              <a:r>
                <a:rPr lang="sl-SI" dirty="0"/>
                <a:t>Aleš Ravnikar</a:t>
              </a:r>
            </a:p>
            <a:p>
              <a:r>
                <a:rPr lang="sl-SI" dirty="0"/>
                <a:t>David Sluga</a:t>
              </a:r>
            </a:p>
            <a:p>
              <a:r>
                <a:rPr lang="sl-SI" dirty="0"/>
                <a:t>Sara Tomše</a:t>
              </a:r>
            </a:p>
          </p:txBody>
        </p:sp>
      </p:grpSp>
      <p:pic>
        <p:nvPicPr>
          <p:cNvPr id="3" name="Slika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2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Predstavitev diamantne mreže (širok zaslon)</Template>
  <TotalTime>0</TotalTime>
  <Words>159</Words>
  <Application>Microsoft Office PowerPoint</Application>
  <PresentationFormat>Širokozaslonsko</PresentationFormat>
  <Paragraphs>39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7" baseType="lpstr">
      <vt:lpstr>Arial</vt:lpstr>
      <vt:lpstr>Diamond Grid 16x9</vt:lpstr>
      <vt:lpstr>3. Notranje nevarnosti</vt:lpstr>
      <vt:lpstr>Opis problema</vt:lpstr>
      <vt:lpstr>Opis problema</vt:lpstr>
      <vt:lpstr>Prevencija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2017-09-14T09:28:36Z</dcterms:created>
  <dcterms:modified xsi:type="dcterms:W3CDTF">2017-09-24T16:55:09Z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