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zana Kužnik" initials="SK" lastIdx="1" clrIdx="0">
    <p:extLst>
      <p:ext uri="{19B8F6BF-5375-455C-9EA6-DF929625EA0E}">
        <p15:presenceInfo xmlns:p15="http://schemas.microsoft.com/office/powerpoint/2012/main" userId="948e6a0d553a025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DFFE"/>
    <a:srgbClr val="9BD7FF"/>
    <a:srgbClr val="C6D9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24. 09. 2017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24. 09. 2017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24. 09. 2017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24. 09. 2017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24. 09. 2017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24. 09. 2017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24. 09. 2017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24. 09. 2017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24. 09. 2017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24. 09. 2017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24. 09. 2017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69A59C-9A0B-40BC-BEF3-75E63AAC039B}" type="datetimeFigureOut">
              <a:rPr lang="sl-SI" smtClean="0"/>
              <a:t>24. 09. 2017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86490-4205-41EF-AB41-B3F56214E5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1560" y="836712"/>
            <a:ext cx="7772400" cy="1470025"/>
          </a:xfrm>
        </p:spPr>
        <p:txBody>
          <a:bodyPr/>
          <a:lstStyle/>
          <a:p>
            <a:r>
              <a:rPr lang="sl-SI" b="1" dirty="0"/>
              <a:t>Preprečevanje napadov socialnega inženiringa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02CE77-D8B9-4FD1-9F1D-4E5B258631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2780928"/>
            <a:ext cx="4320480" cy="3456384"/>
          </a:xfrm>
        </p:spPr>
        <p:txBody>
          <a:bodyPr>
            <a:normAutofit fontScale="92500"/>
          </a:bodyPr>
          <a:lstStyle/>
          <a:p>
            <a:r>
              <a:rPr lang="sl-S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Da bi sploh razumeli socialni inženiring je pomembno, da se zavedamo kako </a:t>
            </a:r>
            <a:r>
              <a:rPr lang="sl-SI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poteka </a:t>
            </a:r>
            <a:r>
              <a:rPr lang="sl-S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njegov</a:t>
            </a:r>
            <a:r>
              <a:rPr lang="sl-SI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sl-S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cikel </a:t>
            </a:r>
            <a:r>
              <a:rPr lang="sl-SI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ter </a:t>
            </a:r>
            <a:r>
              <a:rPr lang="sl-S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katere so najpogostejše </a:t>
            </a:r>
            <a:r>
              <a:rPr lang="sl-SI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tehnike uporabljene v te namene. </a:t>
            </a:r>
            <a:endParaRPr lang="sl-SI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sl-SI" dirty="0"/>
          </a:p>
        </p:txBody>
      </p:sp>
      <p:pic>
        <p:nvPicPr>
          <p:cNvPr id="1026" name="Picture 2" descr="Image result for social engineering">
            <a:extLst>
              <a:ext uri="{FF2B5EF4-FFF2-40B4-BE49-F238E27FC236}">
                <a16:creationId xmlns:a16="http://schemas.microsoft.com/office/drawing/2014/main" id="{E659B633-DECB-4117-9248-2B43AFB2FD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6942" b="95310" l="5625" r="92875">
                        <a14:foregroundMark x1="18625" y1="59099" x2="19500" y2="79925"/>
                        <a14:foregroundMark x1="19500" y1="79925" x2="19000" y2="60038"/>
                        <a14:foregroundMark x1="19000" y1="60038" x2="25875" y2="77111"/>
                        <a14:foregroundMark x1="25875" y1="77111" x2="16500" y2="93058"/>
                        <a14:foregroundMark x1="16500" y1="93058" x2="21875" y2="75047"/>
                        <a14:foregroundMark x1="21875" y1="75047" x2="21875" y2="71295"/>
                        <a14:foregroundMark x1="68125" y1="8443" x2="81125" y2="7317"/>
                        <a14:foregroundMark x1="92875" y1="68105" x2="92000" y2="52345"/>
                        <a14:foregroundMark x1="77000" y1="94934" x2="77000" y2="94934"/>
                        <a14:foregroundMark x1="86750" y1="95497" x2="86750" y2="95497"/>
                        <a14:foregroundMark x1="5625" y1="88180" x2="5625" y2="88180"/>
                        <a14:foregroundMark x1="20250" y1="53471" x2="20250" y2="53471"/>
                        <a14:foregroundMark x1="27125" y1="68856" x2="27125" y2="68856"/>
                        <a14:foregroundMark x1="22750" y1="54221" x2="16625" y2="5422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3717032"/>
            <a:ext cx="3636474" cy="2422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4563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852BE-238F-43A0-A676-AFCBB01B5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/>
              <a:t>Opis problema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03B3C3-9E95-465F-836D-54A22129B9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/>
              <a:t>Socialni inženiring je nabor tehnik s pomočjo katerih napadalec od žrtve pridobi zaupne podatke z manipulacijo, prevaro ter zlorabo zaupanja. Obstaja več načinov:</a:t>
            </a:r>
          </a:p>
          <a:p>
            <a:pPr marL="717550" lvl="0">
              <a:tabLst>
                <a:tab pos="806450" algn="l"/>
              </a:tabLst>
            </a:pPr>
            <a:r>
              <a:rPr lang="sl-SI" dirty="0"/>
              <a:t>s tehničnimi metodami,</a:t>
            </a:r>
          </a:p>
          <a:p>
            <a:pPr marL="717550" lvl="0">
              <a:tabLst>
                <a:tab pos="806450" algn="l"/>
              </a:tabLst>
            </a:pPr>
            <a:r>
              <a:rPr lang="sl-SI" dirty="0"/>
              <a:t>z osebnim stikom,</a:t>
            </a:r>
          </a:p>
          <a:p>
            <a:pPr marL="717550" lvl="0">
              <a:tabLst>
                <a:tab pos="806450" algn="l"/>
              </a:tabLst>
            </a:pPr>
            <a:r>
              <a:rPr lang="sl-SI" dirty="0"/>
              <a:t>z </a:t>
            </a:r>
            <a:r>
              <a:rPr lang="sl-SI" dirty="0" smtClean="0"/>
              <a:t>grožnjami, </a:t>
            </a:r>
            <a:endParaRPr lang="sl-SI" dirty="0"/>
          </a:p>
          <a:p>
            <a:pPr marL="717550" lvl="0">
              <a:tabLst>
                <a:tab pos="806450" algn="l"/>
              </a:tabLst>
            </a:pPr>
            <a:r>
              <a:rPr lang="sl-SI" dirty="0"/>
              <a:t>z izsiljevanjem.</a:t>
            </a:r>
          </a:p>
          <a:p>
            <a:endParaRPr lang="sl-SI" dirty="0"/>
          </a:p>
        </p:txBody>
      </p:sp>
      <p:pic>
        <p:nvPicPr>
          <p:cNvPr id="2050" name="Picture 2" descr="Image result for social engineering">
            <a:extLst>
              <a:ext uri="{FF2B5EF4-FFF2-40B4-BE49-F238E27FC236}">
                <a16:creationId xmlns:a16="http://schemas.microsoft.com/office/drawing/2014/main" id="{3F691FE7-2088-41FB-BD5C-E165F2F0DE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6435" y="4221088"/>
            <a:ext cx="3419872" cy="2279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1356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760ED8-DE33-4898-94D9-C689EC1BF8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0"/>
            <a:ext cx="8229600" cy="5361459"/>
          </a:xfrm>
        </p:spPr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lang="sl-SI" b="1" dirty="0"/>
              <a:t>Cikel socialnega inženiringa poteka v 4 fazah: </a:t>
            </a:r>
          </a:p>
          <a:p>
            <a:pPr marL="717550" lvl="0"/>
            <a:r>
              <a:rPr lang="sl-SI" dirty="0"/>
              <a:t>zbiranje informacij,</a:t>
            </a:r>
          </a:p>
          <a:p>
            <a:pPr marL="717550" lvl="0"/>
            <a:r>
              <a:rPr lang="sl-SI" dirty="0"/>
              <a:t>vzpostavitev odnosa,</a:t>
            </a:r>
          </a:p>
          <a:p>
            <a:pPr marL="717550" lvl="0"/>
            <a:r>
              <a:rPr lang="sl-SI" dirty="0"/>
              <a:t>izkoriščanje </a:t>
            </a:r>
            <a:r>
              <a:rPr lang="sl-SI" dirty="0" smtClean="0"/>
              <a:t>odnosa</a:t>
            </a:r>
            <a:r>
              <a:rPr lang="sl-SI" dirty="0"/>
              <a:t>,</a:t>
            </a:r>
            <a:endParaRPr lang="sl-SI" strike="sngStrike" dirty="0">
              <a:solidFill>
                <a:srgbClr val="FF0000"/>
              </a:solidFill>
            </a:endParaRPr>
          </a:p>
          <a:p>
            <a:pPr marL="717550"/>
            <a:r>
              <a:rPr lang="sl-SI" dirty="0"/>
              <a:t>izvršitev zastavljenega cilja.</a:t>
            </a:r>
          </a:p>
        </p:txBody>
      </p:sp>
      <p:pic>
        <p:nvPicPr>
          <p:cNvPr id="3074" name="Picture 2" descr="Image result for socialni inženiring">
            <a:extLst>
              <a:ext uri="{FF2B5EF4-FFF2-40B4-BE49-F238E27FC236}">
                <a16:creationId xmlns:a16="http://schemas.microsoft.com/office/drawing/2014/main" id="{188525B8-5D78-4753-BAFA-941623681D9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41"/>
          <a:stretch/>
        </p:blipFill>
        <p:spPr bwMode="auto">
          <a:xfrm>
            <a:off x="1202432" y="3933056"/>
            <a:ext cx="6615808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2016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8F864-442D-4604-A0CA-4365198AA9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476672"/>
            <a:ext cx="8229600" cy="5649491"/>
          </a:xfrm>
        </p:spPr>
        <p:txBody>
          <a:bodyPr>
            <a:normAutofit fontScale="85000" lnSpcReduction="10000"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sl-SI" b="1" dirty="0"/>
              <a:t>Najpogostejše tehnike socialnega inženiringa so sledeče:</a:t>
            </a:r>
          </a:p>
          <a:p>
            <a:pPr marL="717550" lvl="0"/>
            <a:r>
              <a:rPr lang="sl-SI" dirty="0" smtClean="0"/>
              <a:t>zbiranje </a:t>
            </a:r>
            <a:r>
              <a:rPr lang="sl-SI" dirty="0"/>
              <a:t>informacij s pomočjo interneta (spletni brskalniki, socialna družbena omrežja, ribarjenje, </a:t>
            </a:r>
            <a:r>
              <a:rPr lang="sl-SI" dirty="0" err="1"/>
              <a:t>pharming</a:t>
            </a:r>
            <a:r>
              <a:rPr lang="sl-SI" dirty="0"/>
              <a:t> napadi, trojanski konji, virusi in črvi),</a:t>
            </a:r>
          </a:p>
          <a:p>
            <a:pPr marL="717550" lvl="0"/>
            <a:r>
              <a:rPr lang="sl-SI" dirty="0"/>
              <a:t>s</a:t>
            </a:r>
            <a:r>
              <a:rPr lang="sl-SI" dirty="0" smtClean="0"/>
              <a:t>ocialni </a:t>
            </a:r>
            <a:r>
              <a:rPr lang="sl-SI" dirty="0"/>
              <a:t>inženiring preko telefona in telefonsko zvabljanje,</a:t>
            </a:r>
          </a:p>
          <a:p>
            <a:pPr marL="717550" lvl="0"/>
            <a:r>
              <a:rPr lang="sl-SI" dirty="0"/>
              <a:t>n</a:t>
            </a:r>
            <a:r>
              <a:rPr lang="sl-SI" dirty="0" smtClean="0"/>
              <a:t>eposredni </a:t>
            </a:r>
            <a:r>
              <a:rPr lang="sl-SI" dirty="0"/>
              <a:t>pristop in ankete,</a:t>
            </a:r>
          </a:p>
          <a:p>
            <a:pPr marL="717550" lvl="0"/>
            <a:r>
              <a:rPr lang="sl-SI" dirty="0"/>
              <a:t>g</a:t>
            </a:r>
            <a:r>
              <a:rPr lang="sl-SI" dirty="0" smtClean="0"/>
              <a:t>ledanje </a:t>
            </a:r>
            <a:r>
              <a:rPr lang="sl-SI" dirty="0"/>
              <a:t>čez ramo,</a:t>
            </a:r>
          </a:p>
          <a:p>
            <a:pPr marL="717550" lvl="0"/>
            <a:r>
              <a:rPr lang="sl-SI" dirty="0"/>
              <a:t>b</a:t>
            </a:r>
            <a:r>
              <a:rPr lang="sl-SI" dirty="0" smtClean="0"/>
              <a:t>rskanje </a:t>
            </a:r>
            <a:r>
              <a:rPr lang="sl-SI" dirty="0"/>
              <a:t>po smeteh,</a:t>
            </a:r>
          </a:p>
          <a:p>
            <a:pPr marL="717550" lvl="0"/>
            <a:r>
              <a:rPr lang="sl-SI" dirty="0"/>
              <a:t>p</a:t>
            </a:r>
            <a:r>
              <a:rPr lang="sl-SI" dirty="0" smtClean="0"/>
              <a:t>odatki </a:t>
            </a:r>
            <a:r>
              <a:rPr lang="sl-SI" dirty="0"/>
              <a:t>na nosilcih podatkov,</a:t>
            </a:r>
          </a:p>
          <a:p>
            <a:pPr marL="717550" lvl="0"/>
            <a:r>
              <a:rPr lang="sl-SI" dirty="0"/>
              <a:t>o</a:t>
            </a:r>
            <a:r>
              <a:rPr lang="sl-SI" dirty="0" smtClean="0"/>
              <a:t>stalo </a:t>
            </a:r>
            <a:r>
              <a:rPr lang="sl-SI" dirty="0"/>
              <a:t>(piškotki, mobilni telefoni, dlančniki, </a:t>
            </a:r>
            <a:r>
              <a:rPr lang="sl-SI" dirty="0" err="1"/>
              <a:t>bluetooth</a:t>
            </a:r>
            <a:r>
              <a:rPr lang="sl-SI" dirty="0"/>
              <a:t>, brezžična omrežja).</a:t>
            </a:r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4100" name="Picture 4" descr="Image result for social engineering">
            <a:extLst>
              <a:ext uri="{FF2B5EF4-FFF2-40B4-BE49-F238E27FC236}">
                <a16:creationId xmlns:a16="http://schemas.microsoft.com/office/drawing/2014/main" id="{F1E1B094-D765-4834-94E4-63E2CE0C48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2924944"/>
            <a:ext cx="3142109" cy="1634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4882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11CEE-2F0F-4767-AE42-81E93D535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6131024" cy="1143000"/>
          </a:xfrm>
        </p:spPr>
        <p:txBody>
          <a:bodyPr/>
          <a:lstStyle/>
          <a:p>
            <a:r>
              <a:rPr lang="sl-SI" dirty="0"/>
              <a:t>Prevencija in odziv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2CA0FA-63CE-4CCB-AE9E-C4C909DFA3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l-SI" dirty="0"/>
              <a:t>Kako se torej zaščititi pred socialnim inženiringom?</a:t>
            </a:r>
          </a:p>
          <a:p>
            <a:pPr marL="717550" lvl="0"/>
            <a:r>
              <a:rPr lang="sl-SI" dirty="0"/>
              <a:t>z</a:t>
            </a:r>
            <a:r>
              <a:rPr lang="sl-SI" dirty="0" smtClean="0"/>
              <a:t>nanje </a:t>
            </a:r>
            <a:r>
              <a:rPr lang="sl-SI" dirty="0"/>
              <a:t>in ozaveščenost,</a:t>
            </a:r>
          </a:p>
          <a:p>
            <a:pPr marL="717550" lvl="0"/>
            <a:r>
              <a:rPr lang="sl-SI" dirty="0"/>
              <a:t>p</a:t>
            </a:r>
            <a:r>
              <a:rPr lang="sl-SI" dirty="0" smtClean="0"/>
              <a:t>remislek </a:t>
            </a:r>
            <a:r>
              <a:rPr lang="sl-SI" dirty="0"/>
              <a:t>o podatkih, ki jih delimo z drugimi,</a:t>
            </a:r>
          </a:p>
          <a:p>
            <a:pPr marL="717550" lvl="0"/>
            <a:r>
              <a:rPr lang="sl-SI" dirty="0"/>
              <a:t>z</a:t>
            </a:r>
            <a:r>
              <a:rPr lang="sl-SI" dirty="0" smtClean="0"/>
              <a:t>aščita </a:t>
            </a:r>
            <a:r>
              <a:rPr lang="sl-SI" dirty="0"/>
              <a:t>pred </a:t>
            </a:r>
            <a:r>
              <a:rPr lang="sl-SI" dirty="0" err="1"/>
              <a:t>phishingom</a:t>
            </a:r>
            <a:r>
              <a:rPr lang="sl-SI" dirty="0"/>
              <a:t>,</a:t>
            </a:r>
          </a:p>
          <a:p>
            <a:pPr marL="717550" lvl="0"/>
            <a:r>
              <a:rPr lang="sl-SI" dirty="0"/>
              <a:t>u</a:t>
            </a:r>
            <a:r>
              <a:rPr lang="sl-SI" dirty="0" smtClean="0"/>
              <a:t>poraba </a:t>
            </a:r>
            <a:r>
              <a:rPr lang="sl-SI" dirty="0" err="1"/>
              <a:t>antivirusa</a:t>
            </a:r>
            <a:r>
              <a:rPr lang="sl-SI" dirty="0"/>
              <a:t> ter požarnega zidu,</a:t>
            </a:r>
          </a:p>
          <a:p>
            <a:pPr marL="717550" lvl="0"/>
            <a:r>
              <a:rPr lang="sl-SI" dirty="0"/>
              <a:t>n</a:t>
            </a:r>
            <a:r>
              <a:rPr lang="sl-SI" dirty="0" smtClean="0"/>
              <a:t>e posredujemo </a:t>
            </a:r>
            <a:r>
              <a:rPr lang="sl-SI" dirty="0"/>
              <a:t>osebnih podatkov </a:t>
            </a:r>
            <a:r>
              <a:rPr lang="sl-SI" dirty="0" smtClean="0"/>
              <a:t>prek telefona,</a:t>
            </a:r>
            <a:endParaRPr lang="sl-SI" dirty="0"/>
          </a:p>
          <a:p>
            <a:pPr marL="717550" lvl="0"/>
            <a:r>
              <a:rPr lang="sl-SI" dirty="0"/>
              <a:t>u</a:t>
            </a:r>
            <a:r>
              <a:rPr lang="sl-SI" dirty="0" smtClean="0"/>
              <a:t>poraba </a:t>
            </a:r>
            <a:r>
              <a:rPr lang="sl-SI" dirty="0"/>
              <a:t>'zdrave pameti' (nelogična vprašanja, sumljive zahteve itd.),</a:t>
            </a:r>
          </a:p>
          <a:p>
            <a:pPr marL="717550" lvl="0"/>
            <a:r>
              <a:rPr lang="sl-SI" dirty="0"/>
              <a:t>p</a:t>
            </a:r>
            <a:r>
              <a:rPr lang="sl-SI" dirty="0" smtClean="0"/>
              <a:t>ogosta </a:t>
            </a:r>
            <a:r>
              <a:rPr lang="sl-SI" dirty="0"/>
              <a:t>menjava gesel,</a:t>
            </a:r>
          </a:p>
          <a:p>
            <a:pPr marL="717550" lvl="0"/>
            <a:r>
              <a:rPr lang="sl-SI" dirty="0"/>
              <a:t>'pospravljen koš za smeti',</a:t>
            </a:r>
          </a:p>
          <a:p>
            <a:pPr marL="717550" lvl="0"/>
            <a:r>
              <a:rPr lang="sl-SI" dirty="0"/>
              <a:t>r</a:t>
            </a:r>
            <a:r>
              <a:rPr lang="sl-SI" dirty="0" smtClean="0"/>
              <a:t>edni </a:t>
            </a:r>
            <a:r>
              <a:rPr lang="sl-SI" dirty="0"/>
              <a:t>pregledi lastnih nosilcev </a:t>
            </a:r>
            <a:r>
              <a:rPr lang="sl-SI" dirty="0" smtClean="0"/>
              <a:t>podatkov,</a:t>
            </a:r>
            <a:endParaRPr lang="sl-SI" strike="sngStrike" dirty="0">
              <a:solidFill>
                <a:srgbClr val="FF0000"/>
              </a:solidFill>
            </a:endParaRPr>
          </a:p>
          <a:p>
            <a:pPr marL="717550" lvl="0"/>
            <a:r>
              <a:rPr lang="sl-SI" dirty="0"/>
              <a:t>n</a:t>
            </a:r>
            <a:r>
              <a:rPr lang="sl-SI" dirty="0" smtClean="0"/>
              <a:t>eznanih </a:t>
            </a:r>
            <a:r>
              <a:rPr lang="sl-SI" dirty="0"/>
              <a:t>nosilcev podatkov ne uporabljamo.</a:t>
            </a:r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5122" name="Picture 2" descr="Image result for prevention">
            <a:extLst>
              <a:ext uri="{FF2B5EF4-FFF2-40B4-BE49-F238E27FC236}">
                <a16:creationId xmlns:a16="http://schemas.microsoft.com/office/drawing/2014/main" id="{EBCED4E4-FE2F-47C9-A971-7FCF752CFC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323" b="96830" l="1156" r="96243">
                        <a14:foregroundMark x1="23410" y1="60807" x2="15318" y2="43516"/>
                        <a14:foregroundMark x1="15318" y1="43516" x2="27168" y2="29683"/>
                        <a14:foregroundMark x1="27168" y1="29683" x2="48555" y2="29683"/>
                        <a14:foregroundMark x1="48555" y1="29683" x2="59827" y2="40634"/>
                        <a14:foregroundMark x1="59827" y1="40634" x2="62139" y2="51585"/>
                        <a14:foregroundMark x1="62139" y1="51585" x2="52890" y2="55331"/>
                        <a14:foregroundMark x1="52890" y1="55331" x2="49711" y2="52738"/>
                        <a14:foregroundMark x1="6358" y1="38329" x2="8092" y2="29683"/>
                        <a14:foregroundMark x1="8092" y1="29683" x2="19075" y2="15850"/>
                        <a14:foregroundMark x1="19075" y1="15850" x2="38439" y2="6340"/>
                        <a14:foregroundMark x1="38439" y1="6340" x2="48266" y2="5187"/>
                        <a14:foregroundMark x1="48266" y1="5187" x2="64740" y2="7205"/>
                        <a14:foregroundMark x1="64740" y1="7205" x2="84971" y2="30548"/>
                        <a14:foregroundMark x1="84971" y1="30548" x2="89306" y2="38329"/>
                        <a14:foregroundMark x1="89306" y1="38329" x2="95665" y2="60807"/>
                        <a14:foregroundMark x1="95665" y1="60807" x2="88728" y2="65418"/>
                        <a14:foregroundMark x1="88728" y1="65418" x2="63006" y2="61960"/>
                        <a14:foregroundMark x1="63006" y1="61960" x2="15896" y2="48991"/>
                        <a14:foregroundMark x1="15896" y1="48991" x2="6647" y2="38329"/>
                        <a14:foregroundMark x1="2601" y1="41499" x2="2023" y2="57061"/>
                        <a14:foregroundMark x1="2023" y1="57061" x2="2601" y2="58790"/>
                        <a14:foregroundMark x1="32659" y1="93372" x2="61980" y2="97092"/>
                        <a14:foregroundMark x1="94509" y1="36023" x2="96243" y2="53314"/>
                        <a14:foregroundMark x1="96243" y1="53314" x2="93353" y2="63977"/>
                        <a14:foregroundMark x1="62428" y1="39481" x2="59249" y2="31700"/>
                        <a14:foregroundMark x1="59249" y1="31700" x2="53468" y2="24496"/>
                        <a14:foregroundMark x1="53468" y1="24496" x2="47977" y2="26225"/>
                        <a14:foregroundMark x1="54335" y1="52738" x2="54046" y2="41499"/>
                        <a14:foregroundMark x1="47110" y1="39481" x2="47688" y2="51585"/>
                        <a14:foregroundMark x1="47688" y1="51585" x2="48266" y2="52738"/>
                        <a14:foregroundMark x1="40462" y1="34582" x2="41040" y2="48415"/>
                        <a14:foregroundMark x1="34682" y1="37464" x2="32370" y2="45533"/>
                        <a14:foregroundMark x1="32370" y1="45533" x2="34971" y2="64841"/>
                        <a14:foregroundMark x1="34971" y1="64841" x2="43931" y2="68012"/>
                        <a14:foregroundMark x1="43931" y1="68012" x2="58092" y2="68300"/>
                        <a14:foregroundMark x1="58092" y1="68300" x2="66185" y2="65418"/>
                        <a14:foregroundMark x1="66185" y1="65418" x2="68786" y2="50144"/>
                        <a14:foregroundMark x1="68786" y1="50144" x2="60983" y2="44957"/>
                        <a14:foregroundMark x1="60983" y1="44957" x2="52890" y2="58790"/>
                        <a14:foregroundMark x1="52890" y1="58790" x2="47399" y2="79827"/>
                        <a14:foregroundMark x1="47399" y1="79827" x2="36994" y2="74640"/>
                        <a14:foregroundMark x1="36994" y1="74640" x2="34971" y2="64553"/>
                        <a14:foregroundMark x1="34971" y1="64553" x2="39017" y2="51873"/>
                        <a14:foregroundMark x1="39017" y1="51873" x2="44798" y2="49568"/>
                        <a14:foregroundMark x1="52312" y1="79827" x2="68786" y2="56196"/>
                        <a14:foregroundMark x1="68786" y1="56196" x2="70231" y2="48703"/>
                        <a14:foregroundMark x1="70231" y1="48703" x2="32948" y2="63977"/>
                        <a14:foregroundMark x1="32948" y1="63977" x2="33815" y2="56772"/>
                        <a14:foregroundMark x1="65896" y1="48991" x2="72832" y2="45245"/>
                        <a14:foregroundMark x1="72832" y1="45245" x2="73988" y2="56772"/>
                        <a14:foregroundMark x1="73988" y1="56772" x2="73410" y2="48127"/>
                        <a14:foregroundMark x1="73410" y1="48127" x2="72254" y2="44669"/>
                        <a14:foregroundMark x1="57803" y1="3170" x2="39884" y2="4323"/>
                        <a14:foregroundMark x1="39884" y1="4323" x2="39884" y2="4323"/>
                        <a14:backgroundMark x1="65607" y1="97118" x2="63006" y2="9827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88640"/>
            <a:ext cx="1813135" cy="181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100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8" descr="C:\Users\Nika\Desktop\PSIVIM MIND MAP.jpg">
            <a:extLst>
              <a:ext uri="{FF2B5EF4-FFF2-40B4-BE49-F238E27FC236}">
                <a16:creationId xmlns:a16="http://schemas.microsoft.com/office/drawing/2014/main" id="{682495F9-7635-440C-8A0C-B9B607C354C0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71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543095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lika 10" descr="fakulteta-za-varnostne-vede-fvv-ljubljana.jpg">
            <a:extLst>
              <a:ext uri="{FF2B5EF4-FFF2-40B4-BE49-F238E27FC236}">
                <a16:creationId xmlns:a16="http://schemas.microsoft.com/office/drawing/2014/main" id="{03CECA2D-4B7A-4560-89A0-D4E26F7091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9895" y="1137170"/>
            <a:ext cx="2150755" cy="1271728"/>
          </a:xfrm>
          <a:prstGeom prst="rect">
            <a:avLst/>
          </a:prstGeom>
        </p:spPr>
      </p:pic>
      <p:pic>
        <p:nvPicPr>
          <p:cNvPr id="4" name="Slika 9" descr="skladi.png">
            <a:extLst>
              <a:ext uri="{FF2B5EF4-FFF2-40B4-BE49-F238E27FC236}">
                <a16:creationId xmlns:a16="http://schemas.microsoft.com/office/drawing/2014/main" id="{672C4B3A-7C8F-4A78-8CF2-0DE6FDC08F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810" y="5180608"/>
            <a:ext cx="1629344" cy="669002"/>
          </a:xfrm>
          <a:prstGeom prst="rect">
            <a:avLst/>
          </a:prstGeom>
        </p:spPr>
      </p:pic>
      <p:pic>
        <p:nvPicPr>
          <p:cNvPr id="5" name="Slika 11" descr="Logo_EKP_socialni_sklad_SLO_slogan.jpg">
            <a:extLst>
              <a:ext uri="{FF2B5EF4-FFF2-40B4-BE49-F238E27FC236}">
                <a16:creationId xmlns:a16="http://schemas.microsoft.com/office/drawing/2014/main" id="{235241AD-6B4F-478F-87BD-D473F4B2799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6213" t="15772" r="7115" b="20575"/>
          <a:stretch/>
        </p:blipFill>
        <p:spPr bwMode="auto">
          <a:xfrm>
            <a:off x="3630301" y="5174990"/>
            <a:ext cx="1692905" cy="68023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Slika 12" descr="MIZS_slo.jpg">
            <a:extLst>
              <a:ext uri="{FF2B5EF4-FFF2-40B4-BE49-F238E27FC236}">
                <a16:creationId xmlns:a16="http://schemas.microsoft.com/office/drawing/2014/main" id="{33A7E261-81B1-46AB-82DB-0A7842EA9DA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15355" y="5365029"/>
            <a:ext cx="1819836" cy="30015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DAECEA3-2E2F-4E6A-91C1-FA098FC47B67}"/>
              </a:ext>
            </a:extLst>
          </p:cNvPr>
          <p:cNvSpPr txBox="1"/>
          <p:nvPr/>
        </p:nvSpPr>
        <p:spPr>
          <a:xfrm>
            <a:off x="606825" y="1319116"/>
            <a:ext cx="5955413" cy="35086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1050" dirty="0">
                <a:solidFill>
                  <a:schemeClr val="bg1">
                    <a:lumMod val="50000"/>
                  </a:schemeClr>
                </a:solidFill>
              </a:rPr>
              <a:t>Študentski inovativni projekti za družbeno korist 2016 – 2018</a:t>
            </a:r>
          </a:p>
          <a:p>
            <a:endParaRPr lang="sl-SI" sz="1350" dirty="0"/>
          </a:p>
          <a:p>
            <a:r>
              <a:rPr lang="sl-SI" sz="2400" b="1" dirty="0"/>
              <a:t>PSIVIM</a:t>
            </a:r>
          </a:p>
          <a:p>
            <a:r>
              <a:rPr lang="sl-SI" sz="1500" dirty="0"/>
              <a:t>Priporočilni sistem za informacijsko-varnostno izobraževanje mladostnikov</a:t>
            </a:r>
          </a:p>
          <a:p>
            <a:endParaRPr lang="sl-SI" sz="1350" dirty="0"/>
          </a:p>
          <a:p>
            <a:r>
              <a:rPr lang="sl-SI" sz="1050" dirty="0">
                <a:solidFill>
                  <a:schemeClr val="bg1">
                    <a:lumMod val="50000"/>
                  </a:schemeClr>
                </a:solidFill>
              </a:rPr>
              <a:t>Študenti			Mentorji</a:t>
            </a:r>
          </a:p>
          <a:p>
            <a:r>
              <a:rPr lang="sl-SI" sz="1350" dirty="0"/>
              <a:t>Nika Berčič		</a:t>
            </a:r>
            <a:r>
              <a:rPr lang="sl-SI" sz="1350" dirty="0" smtClean="0"/>
              <a:t>	dr</a:t>
            </a:r>
            <a:r>
              <a:rPr lang="sl-SI" sz="1350" dirty="0"/>
              <a:t>. Igor Bernik</a:t>
            </a:r>
          </a:p>
          <a:p>
            <a:r>
              <a:rPr lang="sl-SI" sz="1350" dirty="0"/>
              <a:t>Domen Hribar		dr. Blaž Markelj</a:t>
            </a:r>
          </a:p>
          <a:p>
            <a:r>
              <a:rPr lang="sl-SI" sz="1350" dirty="0"/>
              <a:t>Lara Klemenc		dr. Simon Vrhovec</a:t>
            </a:r>
          </a:p>
          <a:p>
            <a:r>
              <a:rPr lang="sl-SI" sz="1350" dirty="0" err="1"/>
              <a:t>Enja</a:t>
            </a:r>
            <a:r>
              <a:rPr lang="sl-SI" sz="1350" dirty="0"/>
              <a:t> Kokalj	</a:t>
            </a:r>
            <a:r>
              <a:rPr lang="sl-SI" sz="1350"/>
              <a:t>	</a:t>
            </a:r>
            <a:r>
              <a:rPr lang="sl-SI" sz="1350" smtClean="0"/>
              <a:t>	dr</a:t>
            </a:r>
            <a:r>
              <a:rPr lang="sl-SI" sz="1350" dirty="0"/>
              <a:t>. Uroš Ocepek</a:t>
            </a:r>
          </a:p>
          <a:p>
            <a:r>
              <a:rPr lang="sl-SI" sz="1350" dirty="0"/>
              <a:t>Iza Kokoravec</a:t>
            </a:r>
          </a:p>
          <a:p>
            <a:r>
              <a:rPr lang="sl-SI" sz="1350" dirty="0"/>
              <a:t>Suzana Kužnik</a:t>
            </a:r>
          </a:p>
          <a:p>
            <a:r>
              <a:rPr lang="sl-SI" sz="1350" dirty="0"/>
              <a:t>Ida Majerle</a:t>
            </a:r>
          </a:p>
          <a:p>
            <a:r>
              <a:rPr lang="sl-SI" sz="1350" dirty="0"/>
              <a:t>Aleš Ravnikar</a:t>
            </a:r>
          </a:p>
          <a:p>
            <a:r>
              <a:rPr lang="sl-SI" sz="1350" dirty="0"/>
              <a:t>David Sluga</a:t>
            </a:r>
          </a:p>
          <a:p>
            <a:r>
              <a:rPr lang="sl-SI" sz="1350" dirty="0"/>
              <a:t>Sara Tomše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616AA3D-9A82-412F-8DF4-F18B1DEB596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3272" y="2571750"/>
            <a:ext cx="1524000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24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257</Words>
  <Application>Microsoft Office PowerPoint</Application>
  <PresentationFormat>Diaprojekcija na zaslonu (4:3)</PresentationFormat>
  <Paragraphs>49</Paragraphs>
  <Slides>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Officeova tema</vt:lpstr>
      <vt:lpstr>Preprečevanje napadov socialnega inženiringa</vt:lpstr>
      <vt:lpstr>Opis problema</vt:lpstr>
      <vt:lpstr>PowerPointova predstavitev</vt:lpstr>
      <vt:lpstr>PowerPointova predstavitev</vt:lpstr>
      <vt:lpstr>Prevencija in odziv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Preprečevanje napadov na socialna omrežja</dc:title>
  <dc:creator>Suzana Kužnik</dc:creator>
  <cp:lastModifiedBy>Miha</cp:lastModifiedBy>
  <cp:revision>10</cp:revision>
  <dcterms:modified xsi:type="dcterms:W3CDTF">2017-09-24T20:50:35Z</dcterms:modified>
</cp:coreProperties>
</file>