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0A3"/>
    <a:srgbClr val="831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1848DD8-5709-4969-898A-984BF90F8B74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04D2CC0-C14A-4645-932A-E8BFB64A5D0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85176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8DD8-5709-4969-898A-984BF90F8B74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2CC0-C14A-4645-932A-E8BFB64A5D0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143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8DD8-5709-4969-898A-984BF90F8B74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2CC0-C14A-4645-932A-E8BFB64A5D0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52410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8DD8-5709-4969-898A-984BF90F8B74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2CC0-C14A-4645-932A-E8BFB64A5D0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149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8DD8-5709-4969-898A-984BF90F8B74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2CC0-C14A-4645-932A-E8BFB64A5D0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6984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8DD8-5709-4969-898A-984BF90F8B74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2CC0-C14A-4645-932A-E8BFB64A5D0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61857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8DD8-5709-4969-898A-984BF90F8B74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2CC0-C14A-4645-932A-E8BFB64A5D0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872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8DD8-5709-4969-898A-984BF90F8B74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2CC0-C14A-4645-932A-E8BFB64A5D05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24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8DD8-5709-4969-898A-984BF90F8B74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2CC0-C14A-4645-932A-E8BFB64A5D0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6622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8DD8-5709-4969-898A-984BF90F8B74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2CC0-C14A-4645-932A-E8BFB64A5D0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5044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8DD8-5709-4969-898A-984BF90F8B74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2CC0-C14A-4645-932A-E8BFB64A5D0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582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8DD8-5709-4969-898A-984BF90F8B74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2CC0-C14A-4645-932A-E8BFB64A5D0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105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8DD8-5709-4969-898A-984BF90F8B74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2CC0-C14A-4645-932A-E8BFB64A5D0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8777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8DD8-5709-4969-898A-984BF90F8B74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2CC0-C14A-4645-932A-E8BFB64A5D0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740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8DD8-5709-4969-898A-984BF90F8B74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2CC0-C14A-4645-932A-E8BFB64A5D0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0589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8DD8-5709-4969-898A-984BF90F8B74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2CC0-C14A-4645-932A-E8BFB64A5D0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230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8DD8-5709-4969-898A-984BF90F8B74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2CC0-C14A-4645-932A-E8BFB64A5D0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6790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848DD8-5709-4969-898A-984BF90F8B74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4D2CC0-C14A-4645-932A-E8BFB64A5D0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5183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0793" y="2153592"/>
            <a:ext cx="5974435" cy="1879004"/>
          </a:xfrm>
        </p:spPr>
        <p:txBody>
          <a:bodyPr/>
          <a:lstStyle/>
          <a:p>
            <a:r>
              <a:rPr lang="sl-SI" b="1" dirty="0" smtClean="0">
                <a:ln w="3175" cmpd="sng">
                  <a:solidFill>
                    <a:schemeClr val="bg1"/>
                  </a:solidFill>
                </a:ln>
                <a:solidFill>
                  <a:srgbClr val="8319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VAROVANJE IN DELO S PODATKI</a:t>
            </a:r>
            <a:endParaRPr lang="sl-SI" b="1" dirty="0">
              <a:ln w="3175" cmpd="sng">
                <a:solidFill>
                  <a:schemeClr val="bg1"/>
                </a:solidFill>
              </a:ln>
              <a:solidFill>
                <a:srgbClr val="8319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61" y="4154509"/>
            <a:ext cx="2556054" cy="2556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4" y="1403797"/>
            <a:ext cx="669701" cy="669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61" y="216795"/>
            <a:ext cx="669701" cy="669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4" y="6040862"/>
            <a:ext cx="669701" cy="669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49" y="4032596"/>
            <a:ext cx="6126051" cy="27998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51" y="486788"/>
            <a:ext cx="533860" cy="5338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251" y="385332"/>
            <a:ext cx="736772" cy="7367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62" y="425516"/>
            <a:ext cx="656405" cy="6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50" y="169333"/>
            <a:ext cx="3371044" cy="1456267"/>
          </a:xfrm>
        </p:spPr>
        <p:txBody>
          <a:bodyPr/>
          <a:lstStyle/>
          <a:p>
            <a:r>
              <a:rPr lang="sl-SI" b="1" dirty="0" smtClean="0">
                <a:solidFill>
                  <a:srgbClr val="1E5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OPIS PROBLEMA</a:t>
            </a:r>
            <a:endParaRPr lang="sl-SI" b="1" dirty="0">
              <a:solidFill>
                <a:srgbClr val="1E5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022" y="1767268"/>
            <a:ext cx="10922000" cy="4622799"/>
          </a:xfrm>
        </p:spPr>
        <p:txBody>
          <a:bodyPr/>
          <a:lstStyle/>
          <a:p>
            <a:r>
              <a:rPr lang="sl-SI" sz="2400" dirty="0" smtClean="0"/>
              <a:t>Informacijski sistemi so </a:t>
            </a:r>
            <a:r>
              <a:rPr lang="sl-SI" sz="2400" dirty="0" smtClean="0">
                <a:solidFill>
                  <a:srgbClr val="8319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tarče</a:t>
            </a:r>
            <a:r>
              <a:rPr lang="sl-SI" sz="2400" dirty="0" smtClean="0"/>
              <a:t> za ljudi, ki vdirajo vanj.</a:t>
            </a:r>
          </a:p>
          <a:p>
            <a:endParaRPr lang="sl-SI" dirty="0" smtClean="0"/>
          </a:p>
          <a:p>
            <a:r>
              <a:rPr lang="sl-SI" sz="2400" dirty="0" smtClean="0"/>
              <a:t>V sisteme se med drugim vdira zaradi :</a:t>
            </a:r>
          </a:p>
          <a:p>
            <a:pPr lvl="6"/>
            <a:r>
              <a:rPr lang="sl-SI" sz="2000" dirty="0" smtClean="0"/>
              <a:t>Koristoljubja,</a:t>
            </a:r>
          </a:p>
          <a:p>
            <a:pPr lvl="6"/>
            <a:r>
              <a:rPr lang="sl-SI" sz="2000" dirty="0" smtClean="0"/>
              <a:t>osebnih izzivov.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sz="2400" dirty="0" smtClean="0"/>
              <a:t>Uporabnikova </a:t>
            </a:r>
            <a:r>
              <a:rPr lang="sl-SI" sz="2400" dirty="0" smtClean="0">
                <a:solidFill>
                  <a:srgbClr val="8319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naloga</a:t>
            </a:r>
            <a:r>
              <a:rPr lang="sl-SI" sz="2400" dirty="0" smtClean="0"/>
              <a:t> je: </a:t>
            </a:r>
          </a:p>
          <a:p>
            <a:pPr lvl="6"/>
            <a:r>
              <a:rPr lang="sl-SI" sz="2000" dirty="0" smtClean="0"/>
              <a:t>Preprečitev s tehničnimi sredstvi,</a:t>
            </a:r>
          </a:p>
          <a:p>
            <a:pPr lvl="6"/>
            <a:r>
              <a:rPr lang="sl-SI" sz="2000" dirty="0" smtClean="0"/>
              <a:t>preprečitev s pametnim ravnanjem na spletu.</a:t>
            </a:r>
          </a:p>
          <a:p>
            <a:endParaRPr lang="sl-SI" dirty="0"/>
          </a:p>
          <a:p>
            <a:pPr marL="2743200" lvl="6" indent="0">
              <a:buNone/>
            </a:pP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782" y="2074639"/>
            <a:ext cx="4568178" cy="3028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22" y="2990182"/>
            <a:ext cx="1197735" cy="119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0"/>
            <a:ext cx="5419838" cy="1456267"/>
          </a:xfrm>
        </p:spPr>
        <p:txBody>
          <a:bodyPr/>
          <a:lstStyle/>
          <a:p>
            <a:r>
              <a:rPr lang="sl-SI" b="1" dirty="0" smtClean="0">
                <a:solidFill>
                  <a:srgbClr val="1E5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PREPREČEVANJE NAPADOV</a:t>
            </a:r>
            <a:endParaRPr lang="sl-SI" b="1" dirty="0">
              <a:solidFill>
                <a:srgbClr val="1E5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22400"/>
            <a:ext cx="11012490" cy="5054600"/>
          </a:xfrm>
        </p:spPr>
        <p:txBody>
          <a:bodyPr>
            <a:normAutofit lnSpcReduction="10000"/>
          </a:bodyPr>
          <a:lstStyle/>
          <a:p>
            <a:r>
              <a:rPr lang="sl-SI" sz="2400" b="1" dirty="0" smtClean="0">
                <a:solidFill>
                  <a:srgbClr val="8319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Antivirusni programi</a:t>
            </a:r>
            <a:r>
              <a:rPr lang="sl-SI" sz="2400" b="1" dirty="0">
                <a:solidFill>
                  <a:srgbClr val="8319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3"/>
            <a:r>
              <a:rPr lang="sl-SI" sz="1800" dirty="0" smtClean="0"/>
              <a:t>To so programi, ki poskušajo najti, izolirati, blokirati in uničiti viruse in drugo škodljivo programsko opremo.</a:t>
            </a:r>
          </a:p>
          <a:p>
            <a:pPr lvl="3"/>
            <a:r>
              <a:rPr lang="sl-SI" sz="1800" dirty="0" smtClean="0"/>
              <a:t>Antivirusni programi ponujajo tudi; </a:t>
            </a:r>
          </a:p>
          <a:p>
            <a:pPr lvl="5"/>
            <a:r>
              <a:rPr lang="sl-SI" sz="1600" dirty="0" smtClean="0"/>
              <a:t>požarni zid, </a:t>
            </a:r>
          </a:p>
          <a:p>
            <a:pPr lvl="5"/>
            <a:r>
              <a:rPr lang="sl-SI" sz="1600" dirty="0" smtClean="0"/>
              <a:t>protivohunske programe, </a:t>
            </a:r>
          </a:p>
          <a:p>
            <a:pPr lvl="5"/>
            <a:r>
              <a:rPr lang="sl-SI" sz="1600" dirty="0" smtClean="0"/>
              <a:t>filtre za nezaželeno pošto,</a:t>
            </a:r>
          </a:p>
          <a:p>
            <a:pPr lvl="5"/>
            <a:r>
              <a:rPr lang="sl-SI" sz="1600" dirty="0" smtClean="0"/>
              <a:t>filtriranje neprimerne vsebine, </a:t>
            </a:r>
          </a:p>
          <a:p>
            <a:pPr lvl="5"/>
            <a:r>
              <a:rPr lang="sl-SI" sz="1600" dirty="0" smtClean="0"/>
              <a:t>omejevanje časa uporabe interneta za otroke itd.</a:t>
            </a:r>
          </a:p>
          <a:p>
            <a:pPr marL="285750" lvl="1"/>
            <a:r>
              <a:rPr lang="sl-SI" sz="2400" b="1" dirty="0">
                <a:solidFill>
                  <a:srgbClr val="8319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delujejo?</a:t>
            </a:r>
          </a:p>
          <a:p>
            <a:pPr lvl="2"/>
            <a:r>
              <a:rPr lang="sl-SI" dirty="0" smtClean="0"/>
              <a:t>Pregledovanje datotek, kjer išče znane viruse nato pa preveri sumljivo vedenje računalniške opreme, ki bi lahko kazala na okužbo računalnika.</a:t>
            </a:r>
          </a:p>
          <a:p>
            <a:pPr lvl="2"/>
            <a:r>
              <a:rPr lang="sl-SI" dirty="0" err="1" smtClean="0"/>
              <a:t>Antivirusni</a:t>
            </a:r>
            <a:r>
              <a:rPr lang="sl-SI" dirty="0" smtClean="0"/>
              <a:t> programi se v večini posodabljajo sami, vendar ga je vseeno potrebno redno dopolnjevati z novimi proti- virusnimi posodobitvami.</a:t>
            </a:r>
          </a:p>
          <a:p>
            <a:pPr lvl="2"/>
            <a:endParaRPr lang="sl-SI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23" y="2294547"/>
            <a:ext cx="3506944" cy="26337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6110" y="2986294"/>
            <a:ext cx="2080381" cy="1456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62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804" y="233957"/>
            <a:ext cx="9732353" cy="4805082"/>
          </a:xfrm>
        </p:spPr>
        <p:txBody>
          <a:bodyPr/>
          <a:lstStyle/>
          <a:p>
            <a:r>
              <a:rPr lang="sl-SI" sz="2200" b="1" dirty="0" smtClean="0">
                <a:solidFill>
                  <a:srgbClr val="8319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Požarni zid:</a:t>
            </a:r>
          </a:p>
          <a:p>
            <a:pPr lvl="2"/>
            <a:r>
              <a:rPr lang="sl-SI" sz="1800" dirty="0" smtClean="0"/>
              <a:t>je vmesnik (program ali strojna oprema), ki omejuje nepooblaščene dostope </a:t>
            </a:r>
            <a:r>
              <a:rPr lang="sl-SI" sz="1800" b="1" dirty="0" smtClean="0">
                <a:solidFill>
                  <a:srgbClr val="1E5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</a:t>
            </a:r>
            <a:r>
              <a:rPr lang="sl-SI" sz="1800" dirty="0" smtClean="0"/>
              <a:t> in </a:t>
            </a:r>
            <a:r>
              <a:rPr lang="sl-SI" sz="1800" b="1" dirty="0" smtClean="0">
                <a:solidFill>
                  <a:srgbClr val="1E5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l-SI" sz="1800" dirty="0" smtClean="0"/>
              <a:t> vaš računalnik.</a:t>
            </a:r>
          </a:p>
          <a:p>
            <a:pPr marL="914400" lvl="2" indent="0">
              <a:buNone/>
            </a:pPr>
            <a:endParaRPr lang="sl-SI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200" b="1" dirty="0" smtClean="0">
                <a:solidFill>
                  <a:srgbClr val="8319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deluje?</a:t>
            </a:r>
          </a:p>
          <a:p>
            <a:pPr lvl="2"/>
            <a:r>
              <a:rPr lang="sl-SI" sz="1800" dirty="0" smtClean="0"/>
              <a:t>Preveri vsak program in protokol, ki poskuša odpreti vrata v vašem računalniku,</a:t>
            </a:r>
          </a:p>
          <a:p>
            <a:pPr lvl="2"/>
            <a:r>
              <a:rPr lang="sl-SI" sz="1800" dirty="0"/>
              <a:t>p</a:t>
            </a:r>
            <a:r>
              <a:rPr lang="sl-SI" sz="1800" dirty="0" smtClean="0"/>
              <a:t>ožarni zid naredi vaš računalnik neviden za druge uporabnike interneta,</a:t>
            </a:r>
          </a:p>
          <a:p>
            <a:pPr lvl="2"/>
            <a:r>
              <a:rPr lang="sl-SI" sz="1800" dirty="0" smtClean="0"/>
              <a:t>„vrata“ odpre le znanim, preizkušeno varnim programom in protokolom.</a:t>
            </a:r>
            <a:endParaRPr lang="sl-SI" sz="1800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64" y="4107102"/>
            <a:ext cx="5996844" cy="242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43" y="1645276"/>
            <a:ext cx="3035121" cy="151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22" t="57081" b="4657"/>
          <a:stretch/>
        </p:blipFill>
        <p:spPr>
          <a:xfrm>
            <a:off x="8496174" y="4637921"/>
            <a:ext cx="3373157" cy="1352355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7" name="Straight Arrow Connector 6"/>
          <p:cNvCxnSpPr/>
          <p:nvPr/>
        </p:nvCxnSpPr>
        <p:spPr>
          <a:xfrm flipH="1">
            <a:off x="7654343" y="5318345"/>
            <a:ext cx="68039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6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94" y="0"/>
            <a:ext cx="10909300" cy="5079999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831997"/>
                </a:solidFill>
              </a:rPr>
              <a:t>Drugi ukrepi za preprečevanje napadov:</a:t>
            </a:r>
          </a:p>
          <a:p>
            <a:pPr marL="0" indent="0">
              <a:buNone/>
            </a:pPr>
            <a:endParaRPr lang="sl-SI" dirty="0" smtClean="0"/>
          </a:p>
          <a:p>
            <a:pPr lvl="1"/>
            <a:r>
              <a:rPr lang="sl-SI" sz="2400" dirty="0" smtClean="0"/>
              <a:t>Posodabljanje operacijskega sistema, brskalnikov, programov in aplikacij,</a:t>
            </a:r>
          </a:p>
          <a:p>
            <a:pPr lvl="1"/>
            <a:r>
              <a:rPr lang="sl-SI" sz="2400" dirty="0"/>
              <a:t>š</a:t>
            </a:r>
            <a:r>
              <a:rPr lang="sl-SI" sz="2400" dirty="0" smtClean="0"/>
              <a:t>ifrirano brezžično omrežje zaščiteno z geslom,</a:t>
            </a:r>
          </a:p>
          <a:p>
            <a:pPr lvl="1"/>
            <a:r>
              <a:rPr lang="sl-SI" sz="2400" dirty="0" smtClean="0">
                <a:solidFill>
                  <a:srgbClr val="1E50A3"/>
                </a:solidFill>
              </a:rPr>
              <a:t>varna gesla </a:t>
            </a:r>
            <a:r>
              <a:rPr lang="sl-SI" sz="2400" dirty="0" smtClean="0"/>
              <a:t>(geslo mora biti dolgo in zasnovano iz različnih kombinacij znakov),</a:t>
            </a:r>
          </a:p>
          <a:p>
            <a:pPr lvl="1"/>
            <a:r>
              <a:rPr lang="sl-SI" sz="2400" dirty="0" smtClean="0">
                <a:solidFill>
                  <a:srgbClr val="1E50A3"/>
                </a:solidFill>
              </a:rPr>
              <a:t>varnostne kopije </a:t>
            </a:r>
            <a:r>
              <a:rPr lang="sl-SI" sz="2400" dirty="0" smtClean="0"/>
              <a:t>(kopije vseh podatkov, ki so za nas dragoceni),</a:t>
            </a:r>
          </a:p>
          <a:p>
            <a:pPr lvl="1"/>
            <a:r>
              <a:rPr lang="sl-SI" sz="2400" dirty="0"/>
              <a:t>p</a:t>
            </a:r>
            <a:r>
              <a:rPr lang="sl-SI" sz="2400" dirty="0" smtClean="0"/>
              <a:t>azljivost pri uporabi javnih brezžičnih omrežij.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81" y="4324511"/>
            <a:ext cx="5563673" cy="2225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015" y="3990063"/>
            <a:ext cx="3886121" cy="217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31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10" descr="fakulteta-za-varnostne-vede-fvv-ljubljana.jpg">
            <a:extLst>
              <a:ext uri="{FF2B5EF4-FFF2-40B4-BE49-F238E27FC236}">
                <a16:creationId xmlns="" xmlns:a16="http://schemas.microsoft.com/office/drawing/2014/main" id="{03CECA2D-4B7A-4560-89A0-D4E26F709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860" y="373226"/>
            <a:ext cx="2867673" cy="1695637"/>
          </a:xfrm>
          <a:prstGeom prst="rect">
            <a:avLst/>
          </a:prstGeom>
        </p:spPr>
      </p:pic>
      <p:pic>
        <p:nvPicPr>
          <p:cNvPr id="5" name="Slika 9" descr="skladi.png">
            <a:extLst>
              <a:ext uri="{FF2B5EF4-FFF2-40B4-BE49-F238E27FC236}">
                <a16:creationId xmlns="" xmlns:a16="http://schemas.microsoft.com/office/drawing/2014/main" id="{672C4B3A-7C8F-4A78-8CF2-0DE6FDC08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80" y="5764477"/>
            <a:ext cx="2172458" cy="892003"/>
          </a:xfrm>
          <a:prstGeom prst="rect">
            <a:avLst/>
          </a:prstGeom>
        </p:spPr>
      </p:pic>
      <p:pic>
        <p:nvPicPr>
          <p:cNvPr id="6" name="Slika 11" descr="Logo_EKP_socialni_sklad_SLO_slogan.jpg">
            <a:extLst>
              <a:ext uri="{FF2B5EF4-FFF2-40B4-BE49-F238E27FC236}">
                <a16:creationId xmlns="" xmlns:a16="http://schemas.microsoft.com/office/drawing/2014/main" id="{235241AD-6B4F-478F-87BD-D473F4B27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13" t="15772" r="7115" b="20575"/>
          <a:stretch/>
        </p:blipFill>
        <p:spPr bwMode="auto">
          <a:xfrm>
            <a:off x="4840402" y="5756987"/>
            <a:ext cx="2257206" cy="906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12" descr="MIZS_slo.jpg">
            <a:extLst>
              <a:ext uri="{FF2B5EF4-FFF2-40B4-BE49-F238E27FC236}">
                <a16:creationId xmlns="" xmlns:a16="http://schemas.microsoft.com/office/drawing/2014/main" id="{33A7E261-81B1-46AB-82DB-0A7842EA9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473" y="6010372"/>
            <a:ext cx="2426448" cy="400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DAECEA3-2E2F-4E6A-91C1-FA098FC47B67}"/>
              </a:ext>
            </a:extLst>
          </p:cNvPr>
          <p:cNvSpPr txBox="1"/>
          <p:nvPr/>
        </p:nvSpPr>
        <p:spPr>
          <a:xfrm>
            <a:off x="809100" y="615821"/>
            <a:ext cx="7887031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Študentski inovativni projekti za družbeno korist 2016 – 2018</a:t>
            </a:r>
          </a:p>
          <a:p>
            <a:endParaRPr lang="sl-SI" dirty="0"/>
          </a:p>
          <a:p>
            <a:r>
              <a:rPr lang="sl-SI" sz="3200" b="1" dirty="0"/>
              <a:t>PSIVIM</a:t>
            </a:r>
          </a:p>
          <a:p>
            <a:r>
              <a:rPr lang="sl-SI" sz="2000" dirty="0"/>
              <a:t>Priporočilni sistem za informacijsko-varnostno izobraževanje mladostnikov</a:t>
            </a:r>
          </a:p>
          <a:p>
            <a:endParaRPr lang="sl-SI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sl-SI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Študenti			Mentorji</a:t>
            </a:r>
          </a:p>
          <a:p>
            <a:r>
              <a:rPr lang="sl-SI" dirty="0"/>
              <a:t>Nika Berčič		dr. Igor Bernik</a:t>
            </a:r>
          </a:p>
          <a:p>
            <a:r>
              <a:rPr lang="sl-SI" dirty="0"/>
              <a:t>Domen Hribar		dr. Blaž Markelj</a:t>
            </a:r>
          </a:p>
          <a:p>
            <a:r>
              <a:rPr lang="sl-SI" dirty="0"/>
              <a:t>Lara Klemenc		dr. Simon Vrhovec</a:t>
            </a:r>
          </a:p>
          <a:p>
            <a:r>
              <a:rPr lang="sl-SI" dirty="0" err="1"/>
              <a:t>Enja</a:t>
            </a:r>
            <a:r>
              <a:rPr lang="sl-SI" dirty="0"/>
              <a:t> Kokalj		dr. Uroš Ocepek</a:t>
            </a:r>
          </a:p>
          <a:p>
            <a:r>
              <a:rPr lang="sl-SI" dirty="0"/>
              <a:t>Iza Kokoravec</a:t>
            </a:r>
          </a:p>
          <a:p>
            <a:r>
              <a:rPr lang="sl-SI" dirty="0"/>
              <a:t>Suzana Kužnik</a:t>
            </a:r>
          </a:p>
          <a:p>
            <a:r>
              <a:rPr lang="sl-SI" dirty="0"/>
              <a:t>Ida Majerle</a:t>
            </a:r>
          </a:p>
          <a:p>
            <a:r>
              <a:rPr lang="sl-SI" dirty="0"/>
              <a:t>Aleš Ravnikar</a:t>
            </a:r>
          </a:p>
          <a:p>
            <a:r>
              <a:rPr lang="sl-SI" dirty="0"/>
              <a:t>David Sluga</a:t>
            </a:r>
          </a:p>
          <a:p>
            <a:r>
              <a:rPr lang="sl-SI" dirty="0"/>
              <a:t>Sara Tomše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8210" y="2496030"/>
            <a:ext cx="3046819" cy="1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111</TotalTime>
  <Words>283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Celestial</vt:lpstr>
      <vt:lpstr>VAROVANJE IN DELO S PODATKI</vt:lpstr>
      <vt:lpstr>OPIS PROBLEMA</vt:lpstr>
      <vt:lpstr>PREPREČEVANJE NAPADOV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VAROVANJE IN DELO S PODATKI</dc:title>
  <dc:creator>domen</dc:creator>
  <cp:lastModifiedBy>Iza Kokoravec</cp:lastModifiedBy>
  <cp:revision>18</cp:revision>
  <dcterms:created xsi:type="dcterms:W3CDTF">2017-09-12T14:16:28Z</dcterms:created>
  <dcterms:modified xsi:type="dcterms:W3CDTF">2017-09-24T11:51:51Z</dcterms:modified>
</cp:coreProperties>
</file>