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9" d="100"/>
          <a:sy n="19" d="100"/>
        </p:scale>
        <p:origin x="30" y="1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sl-SI"/>
              <a:t>Uredite slog naslova matrice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da uredite slog podnaslova matrice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9/24/2017</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sl-SI"/>
              <a:t>Uredite slog naslova matrice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sl-SI"/>
              <a:t>Uredite slog naslova matrice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9/24/2017</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sl-SI"/>
              <a:t>Uredite slog naslova matrice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sl-SI"/>
              <a:t>Uredite slog naslova matrice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9/24/2017</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sl-SI"/>
              <a:t>Uredite slog naslova matrice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sl-SI"/>
              <a:t>Uredite slog naslova matrice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9/24/2017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sl-SI"/>
              <a:t>Uredite slog naslova matrice</a:t>
            </a:r>
            <a:endParaRPr lang="en-US" dirty="0"/>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sl-SI"/>
              <a:t>Uredite slog naslova matrice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9/24/2017</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sl-SI"/>
              <a:t>Uredite slog naslova matrice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9/24/2017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sl-SI"/>
              <a:t>Uredite slog naslova matrice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9/24/2017</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581191" y="1020431"/>
            <a:ext cx="10993549" cy="1722769"/>
          </a:xfrm>
        </p:spPr>
        <p:txBody>
          <a:bodyPr>
            <a:normAutofit/>
          </a:bodyPr>
          <a:lstStyle/>
          <a:p>
            <a:r>
              <a:rPr lang="sl-SI" sz="3800" b="1" dirty="0"/>
              <a:t>Prepoznavanje vsiljenih, sumljivih in škodljivih elektronskih sporočil</a:t>
            </a:r>
            <a:endParaRPr lang="sl-SI" sz="3800" dirty="0"/>
          </a:p>
        </p:txBody>
      </p:sp>
      <p:pic>
        <p:nvPicPr>
          <p:cNvPr id="5" name="Slika 4"/>
          <p:cNvPicPr>
            <a:picLocks noChangeAspect="1"/>
          </p:cNvPicPr>
          <p:nvPr/>
        </p:nvPicPr>
        <p:blipFill>
          <a:blip r:embed="rId2"/>
          <a:stretch>
            <a:fillRect/>
          </a:stretch>
        </p:blipFill>
        <p:spPr>
          <a:xfrm>
            <a:off x="581191" y="3421473"/>
            <a:ext cx="4021477" cy="2683296"/>
          </a:xfrm>
          <a:prstGeom prst="rect">
            <a:avLst/>
          </a:prstGeom>
        </p:spPr>
      </p:pic>
      <p:pic>
        <p:nvPicPr>
          <p:cNvPr id="7" name="Slika 6"/>
          <p:cNvPicPr>
            <a:picLocks noChangeAspect="1"/>
          </p:cNvPicPr>
          <p:nvPr/>
        </p:nvPicPr>
        <p:blipFill rotWithShape="1">
          <a:blip r:embed="rId3"/>
          <a:srcRect l="8697" t="8608" r="8824" b="14842"/>
          <a:stretch/>
        </p:blipFill>
        <p:spPr>
          <a:xfrm>
            <a:off x="4798270" y="3427263"/>
            <a:ext cx="2884868" cy="2677506"/>
          </a:xfrm>
          <a:prstGeom prst="rect">
            <a:avLst/>
          </a:prstGeom>
        </p:spPr>
      </p:pic>
      <p:pic>
        <p:nvPicPr>
          <p:cNvPr id="9" name="Slika 8"/>
          <p:cNvPicPr>
            <a:picLocks noChangeAspect="1"/>
          </p:cNvPicPr>
          <p:nvPr/>
        </p:nvPicPr>
        <p:blipFill>
          <a:blip r:embed="rId4"/>
          <a:stretch>
            <a:fillRect/>
          </a:stretch>
        </p:blipFill>
        <p:spPr>
          <a:xfrm>
            <a:off x="7878740" y="3421473"/>
            <a:ext cx="3696000" cy="2683296"/>
          </a:xfrm>
          <a:prstGeom prst="rect">
            <a:avLst/>
          </a:prstGeom>
        </p:spPr>
      </p:pic>
    </p:spTree>
    <p:extLst>
      <p:ext uri="{BB962C8B-B14F-4D97-AF65-F5344CB8AC3E}">
        <p14:creationId xmlns:p14="http://schemas.microsoft.com/office/powerpoint/2010/main" val="127846939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2"/>
          <a:stretch>
            <a:fillRect/>
          </a:stretch>
        </p:blipFill>
        <p:spPr>
          <a:xfrm>
            <a:off x="7703746" y="2377639"/>
            <a:ext cx="4067544" cy="3263778"/>
          </a:xfrm>
          <a:prstGeom prst="rect">
            <a:avLst/>
          </a:prstGeom>
          <a:scene3d>
            <a:camera prst="obliqueTopRight"/>
            <a:lightRig rig="threePt" dir="t"/>
          </a:scene3d>
          <a:sp3d>
            <a:bevelT/>
          </a:sp3d>
        </p:spPr>
      </p:pic>
      <p:sp>
        <p:nvSpPr>
          <p:cNvPr id="2" name="Naslov 1"/>
          <p:cNvSpPr>
            <a:spLocks noGrp="1"/>
          </p:cNvSpPr>
          <p:nvPr>
            <p:ph type="title"/>
          </p:nvPr>
        </p:nvSpPr>
        <p:spPr/>
        <p:txBody>
          <a:bodyPr/>
          <a:lstStyle/>
          <a:p>
            <a:r>
              <a:rPr lang="sl-SI" dirty="0"/>
              <a:t>OPIS PROBLEMA</a:t>
            </a:r>
          </a:p>
        </p:txBody>
      </p:sp>
      <p:sp>
        <p:nvSpPr>
          <p:cNvPr id="3" name="Označba mesta vsebine 2"/>
          <p:cNvSpPr>
            <a:spLocks noGrp="1"/>
          </p:cNvSpPr>
          <p:nvPr>
            <p:ph idx="1"/>
          </p:nvPr>
        </p:nvSpPr>
        <p:spPr>
          <a:xfrm>
            <a:off x="581192" y="2180496"/>
            <a:ext cx="7521799" cy="3678303"/>
          </a:xfrm>
        </p:spPr>
        <p:txBody>
          <a:bodyPr>
            <a:noAutofit/>
          </a:bodyPr>
          <a:lstStyle/>
          <a:p>
            <a:r>
              <a:rPr lang="sl-SI" sz="2000" dirty="0"/>
              <a:t>Sumljiva elektronska pošta = resen problem</a:t>
            </a:r>
          </a:p>
          <a:p>
            <a:r>
              <a:rPr lang="sl-SI" sz="2000" dirty="0"/>
              <a:t>Takšna sporočila so lahko kreirana na način, ki zlahka zavede.</a:t>
            </a:r>
          </a:p>
          <a:p>
            <a:endParaRPr lang="sl-SI" sz="2000" dirty="0"/>
          </a:p>
          <a:p>
            <a:r>
              <a:rPr lang="sl-SI" sz="2000" dirty="0"/>
              <a:t>Po navadi takšna sporočila izvirajo iz elektronskih naslovov različnih institucij.</a:t>
            </a:r>
          </a:p>
          <a:p>
            <a:r>
              <a:rPr lang="sl-SI" sz="2000" dirty="0"/>
              <a:t>V resnici ne izvirajo iz uradnih ustanov, ampak gre za zlorabo uradnih naslovov institucij.</a:t>
            </a:r>
          </a:p>
          <a:p>
            <a:r>
              <a:rPr lang="sl-SI" sz="2000" dirty="0"/>
              <a:t>Sporočila so lahko poslana pod pretvezo različnih nagradnih iger, obiskov predsednika države, sporočil iz policije…</a:t>
            </a:r>
          </a:p>
        </p:txBody>
      </p:sp>
    </p:spTree>
    <p:extLst>
      <p:ext uri="{BB962C8B-B14F-4D97-AF65-F5344CB8AC3E}">
        <p14:creationId xmlns:p14="http://schemas.microsoft.com/office/powerpoint/2010/main" val="37853387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0"/>
                                        <p:tgtEl>
                                          <p:spTgt spid="3">
                                            <p:txEl>
                                              <p:pRg st="3" end="3"/>
                                            </p:txEl>
                                          </p:spTgt>
                                        </p:tgtEl>
                                      </p:cBhvr>
                                    </p:animEffect>
                                    <p:anim calcmode="lin" valueType="num">
                                      <p:cBhvr>
                                        <p:cTn id="4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fade">
                                      <p:cBhvr>
                                        <p:cTn id="46" dur="1000"/>
                                        <p:tgtEl>
                                          <p:spTgt spid="3">
                                            <p:txEl>
                                              <p:pRg st="4" end="4"/>
                                            </p:txEl>
                                          </p:spTgt>
                                        </p:tgtEl>
                                      </p:cBhvr>
                                    </p:animEffect>
                                    <p:anim calcmode="lin" valueType="num">
                                      <p:cBhvr>
                                        <p:cTn id="4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1000"/>
                                        <p:tgtEl>
                                          <p:spTgt spid="3">
                                            <p:txEl>
                                              <p:pRg st="5" end="5"/>
                                            </p:txEl>
                                          </p:spTgt>
                                        </p:tgtEl>
                                      </p:cBhvr>
                                    </p:animEffect>
                                    <p:anim calcmode="lin" valueType="num">
                                      <p:cBhvr>
                                        <p:cTn id="5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Definicija vsiljene pošte (</a:t>
            </a:r>
            <a:r>
              <a:rPr lang="sl-SI" dirty="0" err="1"/>
              <a:t>spam</a:t>
            </a:r>
            <a:r>
              <a:rPr lang="sl-SI" dirty="0"/>
              <a:t>-</a:t>
            </a:r>
            <a:r>
              <a:rPr lang="sl-SI" cap="none" dirty="0"/>
              <a:t>a</a:t>
            </a:r>
            <a:r>
              <a:rPr lang="sl-SI" dirty="0"/>
              <a:t>)</a:t>
            </a:r>
          </a:p>
        </p:txBody>
      </p:sp>
      <p:sp>
        <p:nvSpPr>
          <p:cNvPr id="3" name="Označba mesta vsebine 2"/>
          <p:cNvSpPr>
            <a:spLocks noGrp="1"/>
          </p:cNvSpPr>
          <p:nvPr>
            <p:ph idx="1"/>
          </p:nvPr>
        </p:nvSpPr>
        <p:spPr/>
        <p:txBody>
          <a:bodyPr>
            <a:normAutofit/>
          </a:bodyPr>
          <a:lstStyle/>
          <a:p>
            <a:pPr marL="0" indent="0" algn="ctr">
              <a:buNone/>
            </a:pPr>
            <a:r>
              <a:rPr lang="sl-SI" sz="2400" i="1" dirty="0"/>
              <a:t>Vsiljena pošta ali SPAM je elektronska pošta, ki je poslana večjemu številu uporabnikov z namenom vsiljevanja določene vsebine ali produktov, ki se jih uporabniki sami ne bi nikoli odločili prejemati. </a:t>
            </a:r>
            <a:br>
              <a:rPr lang="sl-SI" sz="2400" dirty="0"/>
            </a:br>
            <a:br>
              <a:rPr lang="sl-SI" sz="2400" dirty="0"/>
            </a:br>
            <a:r>
              <a:rPr lang="sl-SI" sz="2400" dirty="0"/>
              <a:t>Največkrat so to sporočila, ki se nanašajo na oglaševanje različnih storitev ali izdelkov, ki pa imajo dvomljivo kvaliteto. </a:t>
            </a:r>
            <a:br>
              <a:rPr lang="sl-SI" sz="2400" dirty="0"/>
            </a:br>
            <a:br>
              <a:rPr lang="sl-SI" sz="2400" dirty="0"/>
            </a:br>
            <a:r>
              <a:rPr lang="sl-SI" sz="2400" dirty="0"/>
              <a:t>Mnogokrat pa so lahko takšna sporočila povezana s prevarami.</a:t>
            </a:r>
          </a:p>
        </p:txBody>
      </p:sp>
      <p:pic>
        <p:nvPicPr>
          <p:cNvPr id="7" name="Slika 6"/>
          <p:cNvPicPr>
            <a:picLocks noChangeAspect="1"/>
          </p:cNvPicPr>
          <p:nvPr/>
        </p:nvPicPr>
        <p:blipFill>
          <a:blip r:embed="rId2"/>
          <a:stretch>
            <a:fillRect/>
          </a:stretch>
        </p:blipFill>
        <p:spPr>
          <a:xfrm>
            <a:off x="581192" y="1897591"/>
            <a:ext cx="11029615" cy="4960409"/>
          </a:xfrm>
          <a:prstGeom prst="rect">
            <a:avLst/>
          </a:prstGeom>
        </p:spPr>
      </p:pic>
    </p:spTree>
    <p:extLst>
      <p:ext uri="{BB962C8B-B14F-4D97-AF65-F5344CB8AC3E}">
        <p14:creationId xmlns:p14="http://schemas.microsoft.com/office/powerpoint/2010/main" val="28547377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2"/>
          <a:stretch>
            <a:fillRect/>
          </a:stretch>
        </p:blipFill>
        <p:spPr>
          <a:xfrm>
            <a:off x="465281" y="2180496"/>
            <a:ext cx="3862020" cy="3862020"/>
          </a:xfrm>
          <a:prstGeom prst="rect">
            <a:avLst/>
          </a:prstGeom>
        </p:spPr>
      </p:pic>
      <p:sp>
        <p:nvSpPr>
          <p:cNvPr id="2" name="Naslov 1"/>
          <p:cNvSpPr>
            <a:spLocks noGrp="1"/>
          </p:cNvSpPr>
          <p:nvPr>
            <p:ph type="title"/>
          </p:nvPr>
        </p:nvSpPr>
        <p:spPr/>
        <p:txBody>
          <a:bodyPr/>
          <a:lstStyle/>
          <a:p>
            <a:r>
              <a:rPr lang="sl-SI" dirty="0"/>
              <a:t>Pošiljatelji lahko dobijo  vaš e-poštni naslov na različne načine:</a:t>
            </a:r>
          </a:p>
        </p:txBody>
      </p:sp>
      <p:sp>
        <p:nvSpPr>
          <p:cNvPr id="3" name="Označba mesta vsebine 2"/>
          <p:cNvSpPr>
            <a:spLocks noGrp="1"/>
          </p:cNvSpPr>
          <p:nvPr>
            <p:ph idx="1"/>
          </p:nvPr>
        </p:nvSpPr>
        <p:spPr>
          <a:xfrm>
            <a:off x="3361386" y="2180496"/>
            <a:ext cx="8249421" cy="4258941"/>
          </a:xfrm>
        </p:spPr>
        <p:txBody>
          <a:bodyPr>
            <a:normAutofit/>
          </a:bodyPr>
          <a:lstStyle/>
          <a:p>
            <a:pPr lvl="2"/>
            <a:r>
              <a:rPr lang="sl-SI" sz="2800" dirty="0"/>
              <a:t>Vaš elektronski naslov objavite na določeni spletni strani,</a:t>
            </a:r>
          </a:p>
          <a:p>
            <a:pPr lvl="3"/>
            <a:r>
              <a:rPr lang="sl-SI" sz="2800" dirty="0"/>
              <a:t>pri registraciji za določene spletne strani,</a:t>
            </a:r>
          </a:p>
          <a:p>
            <a:pPr lvl="3"/>
            <a:r>
              <a:rPr lang="sl-SI" sz="2800" dirty="0"/>
              <a:t>pri inštalaciji programov, ki v ozadju pobirajo različne informacije o vas,</a:t>
            </a:r>
          </a:p>
          <a:p>
            <a:pPr lvl="2"/>
            <a:r>
              <a:rPr lang="sl-SI" sz="3000" dirty="0"/>
              <a:t>preko seznama naročnikov na poštne sezname (angl. </a:t>
            </a:r>
            <a:r>
              <a:rPr lang="sl-SI" sz="3000" dirty="0" err="1"/>
              <a:t>Mailing</a:t>
            </a:r>
            <a:r>
              <a:rPr lang="sl-SI" sz="3000" dirty="0"/>
              <a:t> </a:t>
            </a:r>
            <a:r>
              <a:rPr lang="sl-SI" sz="3000" dirty="0" err="1"/>
              <a:t>lists</a:t>
            </a:r>
            <a:r>
              <a:rPr lang="sl-SI" sz="3000" dirty="0"/>
              <a:t>)…</a:t>
            </a:r>
          </a:p>
        </p:txBody>
      </p:sp>
    </p:spTree>
    <p:extLst>
      <p:ext uri="{BB962C8B-B14F-4D97-AF65-F5344CB8AC3E}">
        <p14:creationId xmlns:p14="http://schemas.microsoft.com/office/powerpoint/2010/main" val="19197939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p:cNvPicPr>
            <a:picLocks noChangeAspect="1"/>
          </p:cNvPicPr>
          <p:nvPr/>
        </p:nvPicPr>
        <p:blipFill>
          <a:blip r:embed="rId2"/>
          <a:stretch>
            <a:fillRect/>
          </a:stretch>
        </p:blipFill>
        <p:spPr>
          <a:xfrm>
            <a:off x="6956811" y="2883109"/>
            <a:ext cx="4119921" cy="4119921"/>
          </a:xfrm>
          <a:prstGeom prst="rect">
            <a:avLst/>
          </a:prstGeom>
        </p:spPr>
      </p:pic>
      <p:pic>
        <p:nvPicPr>
          <p:cNvPr id="11" name="Slika 10"/>
          <p:cNvPicPr>
            <a:picLocks noChangeAspect="1"/>
          </p:cNvPicPr>
          <p:nvPr/>
        </p:nvPicPr>
        <p:blipFill>
          <a:blip r:embed="rId3"/>
          <a:stretch>
            <a:fillRect/>
          </a:stretch>
        </p:blipFill>
        <p:spPr>
          <a:xfrm>
            <a:off x="4667250" y="3902292"/>
            <a:ext cx="2857500" cy="2857500"/>
          </a:xfrm>
          <a:prstGeom prst="rect">
            <a:avLst/>
          </a:prstGeom>
        </p:spPr>
      </p:pic>
      <p:pic>
        <p:nvPicPr>
          <p:cNvPr id="8" name="Slika 7"/>
          <p:cNvPicPr>
            <a:picLocks noChangeAspect="1"/>
          </p:cNvPicPr>
          <p:nvPr/>
        </p:nvPicPr>
        <p:blipFill>
          <a:blip r:embed="rId4"/>
          <a:stretch>
            <a:fillRect/>
          </a:stretch>
        </p:blipFill>
        <p:spPr>
          <a:xfrm>
            <a:off x="925951" y="3887319"/>
            <a:ext cx="4163633" cy="2775755"/>
          </a:xfrm>
          <a:prstGeom prst="rect">
            <a:avLst/>
          </a:prstGeom>
        </p:spPr>
      </p:pic>
      <p:sp>
        <p:nvSpPr>
          <p:cNvPr id="2" name="Naslov 1"/>
          <p:cNvSpPr>
            <a:spLocks noGrp="1"/>
          </p:cNvSpPr>
          <p:nvPr>
            <p:ph type="title"/>
          </p:nvPr>
        </p:nvSpPr>
        <p:spPr/>
        <p:txBody>
          <a:bodyPr/>
          <a:lstStyle/>
          <a:p>
            <a:r>
              <a:rPr lang="sl-SI" dirty="0"/>
              <a:t>ZANIMIVO:</a:t>
            </a:r>
          </a:p>
        </p:txBody>
      </p:sp>
      <p:sp>
        <p:nvSpPr>
          <p:cNvPr id="3" name="Označba mesta vsebine 2"/>
          <p:cNvSpPr>
            <a:spLocks noGrp="1"/>
          </p:cNvSpPr>
          <p:nvPr>
            <p:ph idx="1"/>
          </p:nvPr>
        </p:nvSpPr>
        <p:spPr>
          <a:xfrm>
            <a:off x="581192" y="2180496"/>
            <a:ext cx="11029615" cy="4258941"/>
          </a:xfrm>
        </p:spPr>
        <p:txBody>
          <a:bodyPr>
            <a:noAutofit/>
          </a:bodyPr>
          <a:lstStyle/>
          <a:p>
            <a:r>
              <a:rPr lang="sl-SI" sz="2000" dirty="0"/>
              <a:t>Takšna sporočila niso povezana le z elektronsko pošto (na vašo telefonsko številko prejmete sms, kjer imate povezavo do na primer fotografije).</a:t>
            </a:r>
          </a:p>
          <a:p>
            <a:r>
              <a:rPr lang="sl-SI" sz="2000" dirty="0"/>
              <a:t>Prvo </a:t>
            </a:r>
            <a:r>
              <a:rPr lang="sl-SI" sz="2000" dirty="0" err="1"/>
              <a:t>spam</a:t>
            </a:r>
            <a:r>
              <a:rPr lang="sl-SI" sz="2000" dirty="0"/>
              <a:t> sporočilo je bilo poslano leta 1994, za Ameriško odvetniško družbo </a:t>
            </a:r>
            <a:r>
              <a:rPr lang="sl-SI" sz="2000" dirty="0" err="1"/>
              <a:t>Canter&amp;Siegel</a:t>
            </a:r>
            <a:r>
              <a:rPr lang="sl-SI" sz="2000" dirty="0"/>
              <a:t>.</a:t>
            </a:r>
          </a:p>
          <a:p>
            <a:r>
              <a:rPr lang="sl-SI" sz="2000" dirty="0"/>
              <a:t>Neželena pošta predstavlja že okoli 90% svetovnega prometa elektronske pošte.</a:t>
            </a:r>
          </a:p>
          <a:p>
            <a:r>
              <a:rPr lang="sl-SI" sz="2000" dirty="0"/>
              <a:t>Nigerijske prevare: največkrat zajemajo neverjetne loterijske zadetke ali poslovne ponudbe. V resnici pa ne boste postali bogati – ampak gre za klasično prevaro.</a:t>
            </a:r>
          </a:p>
          <a:p>
            <a:r>
              <a:rPr lang="sl-SI" sz="2000" dirty="0"/>
              <a:t>Največkrat dobite sporočilo v smislu: Izžrebani ste bili za denarno nagrado,… ipd. Za izplačilo te nagrade, pa morate sami nakazati provizijo, ali pa plačati »davek«. Pošiljatelj od vas zahteva, da nakažete določen znesek, da lahko kasneje prejmete to nagrado.</a:t>
            </a:r>
          </a:p>
          <a:p>
            <a:r>
              <a:rPr lang="sl-SI" sz="2000" dirty="0"/>
              <a:t>Največkrat uporabljajo angleščino ali polomljeno slovenščino, saj je tekst preveden preko Google </a:t>
            </a:r>
            <a:r>
              <a:rPr lang="sl-SI" sz="2000" dirty="0" err="1"/>
              <a:t>translate</a:t>
            </a:r>
            <a:r>
              <a:rPr lang="sl-SI" sz="2000" dirty="0"/>
              <a:t>-a.</a:t>
            </a:r>
          </a:p>
        </p:txBody>
      </p:sp>
      <p:sp>
        <p:nvSpPr>
          <p:cNvPr id="9" name="AutoShape 2" descr="Rezultat iskanja slik za 90%"/>
          <p:cNvSpPr>
            <a:spLocks noChangeAspect="1" noChangeArrowheads="1"/>
          </p:cNvSpPr>
          <p:nvPr/>
        </p:nvSpPr>
        <p:spPr bwMode="auto">
          <a:xfrm>
            <a:off x="4667250" y="200025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6" name="Slika 5"/>
          <p:cNvPicPr>
            <a:picLocks noChangeAspect="1"/>
          </p:cNvPicPr>
          <p:nvPr/>
        </p:nvPicPr>
        <p:blipFill>
          <a:blip r:embed="rId5"/>
          <a:stretch>
            <a:fillRect/>
          </a:stretch>
        </p:blipFill>
        <p:spPr>
          <a:xfrm>
            <a:off x="2435638" y="1365147"/>
            <a:ext cx="7320720" cy="5074290"/>
          </a:xfrm>
          <a:prstGeom prst="rect">
            <a:avLst/>
          </a:prstGeom>
        </p:spPr>
      </p:pic>
      <p:pic>
        <p:nvPicPr>
          <p:cNvPr id="4" name="Slika 3"/>
          <p:cNvPicPr>
            <a:picLocks noChangeAspect="1"/>
          </p:cNvPicPr>
          <p:nvPr/>
        </p:nvPicPr>
        <p:blipFill>
          <a:blip r:embed="rId6"/>
          <a:stretch>
            <a:fillRect/>
          </a:stretch>
        </p:blipFill>
        <p:spPr>
          <a:xfrm>
            <a:off x="925952" y="1141510"/>
            <a:ext cx="10340093" cy="5297927"/>
          </a:xfrm>
          <a:prstGeom prst="rect">
            <a:avLst/>
          </a:prstGeom>
        </p:spPr>
      </p:pic>
    </p:spTree>
    <p:extLst>
      <p:ext uri="{BB962C8B-B14F-4D97-AF65-F5344CB8AC3E}">
        <p14:creationId xmlns:p14="http://schemas.microsoft.com/office/powerpoint/2010/main" val="285912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1000"/>
                                        <p:tgtEl>
                                          <p:spTgt spid="4"/>
                                        </p:tgtEl>
                                      </p:cBhvr>
                                    </p:animEffect>
                                    <p:anim calcmode="lin" valueType="num">
                                      <p:cBhvr>
                                        <p:cTn id="19" dur="1000"/>
                                        <p:tgtEl>
                                          <p:spTgt spid="4"/>
                                        </p:tgtEl>
                                        <p:attrNameLst>
                                          <p:attrName>ppt_x</p:attrName>
                                        </p:attrNameLst>
                                      </p:cBhvr>
                                      <p:tavLst>
                                        <p:tav tm="0">
                                          <p:val>
                                            <p:strVal val="ppt_x"/>
                                          </p:val>
                                        </p:tav>
                                        <p:tav tm="100000">
                                          <p:val>
                                            <p:strVal val="ppt_x"/>
                                          </p:val>
                                        </p:tav>
                                      </p:tavLst>
                                    </p:anim>
                                    <p:anim calcmode="lin" valueType="num">
                                      <p:cBhvr>
                                        <p:cTn id="20" dur="1000"/>
                                        <p:tgtEl>
                                          <p:spTgt spid="4"/>
                                        </p:tgtEl>
                                        <p:attrNameLst>
                                          <p:attrName>ppt_y</p:attrName>
                                        </p:attrNameLst>
                                      </p:cBhvr>
                                      <p:tavLst>
                                        <p:tav tm="0">
                                          <p:val>
                                            <p:strVal val="ppt_y"/>
                                          </p:val>
                                        </p:tav>
                                        <p:tav tm="100000">
                                          <p:val>
                                            <p:strVal val="ppt_y+.1"/>
                                          </p:val>
                                        </p:tav>
                                      </p:tavLst>
                                    </p:anim>
                                    <p:set>
                                      <p:cBhvr>
                                        <p:cTn id="21" dur="1" fill="hold">
                                          <p:stCondLst>
                                            <p:cond delay="999"/>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barn(inVertical)">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xit" presetSubtype="0" fill="hold" nodeType="clickEffect">
                                  <p:stCondLst>
                                    <p:cond delay="0"/>
                                  </p:stCondLst>
                                  <p:childTnLst>
                                    <p:animEffect transition="out" filter="fade">
                                      <p:cBhvr>
                                        <p:cTn id="37" dur="1000"/>
                                        <p:tgtEl>
                                          <p:spTgt spid="6"/>
                                        </p:tgtEl>
                                      </p:cBhvr>
                                    </p:animEffect>
                                    <p:anim calcmode="lin" valueType="num">
                                      <p:cBhvr>
                                        <p:cTn id="38" dur="1000"/>
                                        <p:tgtEl>
                                          <p:spTgt spid="6"/>
                                        </p:tgtEl>
                                        <p:attrNameLst>
                                          <p:attrName>ppt_x</p:attrName>
                                        </p:attrNameLst>
                                      </p:cBhvr>
                                      <p:tavLst>
                                        <p:tav tm="0">
                                          <p:val>
                                            <p:strVal val="ppt_x"/>
                                          </p:val>
                                        </p:tav>
                                        <p:tav tm="100000">
                                          <p:val>
                                            <p:strVal val="ppt_x"/>
                                          </p:val>
                                        </p:tav>
                                      </p:tavLst>
                                    </p:anim>
                                    <p:anim calcmode="lin" valueType="num">
                                      <p:cBhvr>
                                        <p:cTn id="39" dur="1000"/>
                                        <p:tgtEl>
                                          <p:spTgt spid="6"/>
                                        </p:tgtEl>
                                        <p:attrNameLst>
                                          <p:attrName>ppt_y</p:attrName>
                                        </p:attrNameLst>
                                      </p:cBhvr>
                                      <p:tavLst>
                                        <p:tav tm="0">
                                          <p:val>
                                            <p:strVal val="ppt_y"/>
                                          </p:val>
                                        </p:tav>
                                        <p:tav tm="100000">
                                          <p:val>
                                            <p:strVal val="ppt_y+.1"/>
                                          </p:val>
                                        </p:tav>
                                      </p:tavLst>
                                    </p:anim>
                                    <p:set>
                                      <p:cBhvr>
                                        <p:cTn id="40" dur="1" fill="hold">
                                          <p:stCondLst>
                                            <p:cond delay="999"/>
                                          </p:stCondLst>
                                        </p:cTn>
                                        <p:tgtEl>
                                          <p:spTgt spid="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wipe(down)">
                                      <p:cBhvr>
                                        <p:cTn id="45" dur="580">
                                          <p:stCondLst>
                                            <p:cond delay="0"/>
                                          </p:stCondLst>
                                        </p:cTn>
                                        <p:tgtEl>
                                          <p:spTgt spid="3">
                                            <p:txEl>
                                              <p:pRg st="2" end="2"/>
                                            </p:txEl>
                                          </p:spTgt>
                                        </p:tgtEl>
                                      </p:cBhvr>
                                    </p:animEffect>
                                    <p:anim calcmode="lin" valueType="num">
                                      <p:cBhvr>
                                        <p:cTn id="4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3">
                                            <p:txEl>
                                              <p:pRg st="2" end="2"/>
                                            </p:txEl>
                                          </p:spTgt>
                                        </p:tgtEl>
                                      </p:cBhvr>
                                      <p:to x="100000" y="60000"/>
                                    </p:animScale>
                                    <p:animScale>
                                      <p:cBhvr>
                                        <p:cTn id="52" dur="166" decel="50000">
                                          <p:stCondLst>
                                            <p:cond delay="676"/>
                                          </p:stCondLst>
                                        </p:cTn>
                                        <p:tgtEl>
                                          <p:spTgt spid="3">
                                            <p:txEl>
                                              <p:pRg st="2" end="2"/>
                                            </p:txEl>
                                          </p:spTgt>
                                        </p:tgtEl>
                                      </p:cBhvr>
                                      <p:to x="100000" y="100000"/>
                                    </p:animScale>
                                    <p:animScale>
                                      <p:cBhvr>
                                        <p:cTn id="53" dur="26">
                                          <p:stCondLst>
                                            <p:cond delay="1312"/>
                                          </p:stCondLst>
                                        </p:cTn>
                                        <p:tgtEl>
                                          <p:spTgt spid="3">
                                            <p:txEl>
                                              <p:pRg st="2" end="2"/>
                                            </p:txEl>
                                          </p:spTgt>
                                        </p:tgtEl>
                                      </p:cBhvr>
                                      <p:to x="100000" y="80000"/>
                                    </p:animScale>
                                    <p:animScale>
                                      <p:cBhvr>
                                        <p:cTn id="54" dur="166" decel="50000">
                                          <p:stCondLst>
                                            <p:cond delay="1338"/>
                                          </p:stCondLst>
                                        </p:cTn>
                                        <p:tgtEl>
                                          <p:spTgt spid="3">
                                            <p:txEl>
                                              <p:pRg st="2" end="2"/>
                                            </p:txEl>
                                          </p:spTgt>
                                        </p:tgtEl>
                                      </p:cBhvr>
                                      <p:to x="100000" y="100000"/>
                                    </p:animScale>
                                    <p:animScale>
                                      <p:cBhvr>
                                        <p:cTn id="55" dur="26">
                                          <p:stCondLst>
                                            <p:cond delay="1642"/>
                                          </p:stCondLst>
                                        </p:cTn>
                                        <p:tgtEl>
                                          <p:spTgt spid="3">
                                            <p:txEl>
                                              <p:pRg st="2" end="2"/>
                                            </p:txEl>
                                          </p:spTgt>
                                        </p:tgtEl>
                                      </p:cBhvr>
                                      <p:to x="100000" y="90000"/>
                                    </p:animScale>
                                    <p:animScale>
                                      <p:cBhvr>
                                        <p:cTn id="56" dur="166" decel="50000">
                                          <p:stCondLst>
                                            <p:cond delay="1668"/>
                                          </p:stCondLst>
                                        </p:cTn>
                                        <p:tgtEl>
                                          <p:spTgt spid="3">
                                            <p:txEl>
                                              <p:pRg st="2" end="2"/>
                                            </p:txEl>
                                          </p:spTgt>
                                        </p:tgtEl>
                                      </p:cBhvr>
                                      <p:to x="100000" y="100000"/>
                                    </p:animScale>
                                    <p:animScale>
                                      <p:cBhvr>
                                        <p:cTn id="57" dur="26">
                                          <p:stCondLst>
                                            <p:cond delay="1808"/>
                                          </p:stCondLst>
                                        </p:cTn>
                                        <p:tgtEl>
                                          <p:spTgt spid="3">
                                            <p:txEl>
                                              <p:pRg st="2" end="2"/>
                                            </p:txEl>
                                          </p:spTgt>
                                        </p:tgtEl>
                                      </p:cBhvr>
                                      <p:to x="100000" y="95000"/>
                                    </p:animScale>
                                    <p:animScale>
                                      <p:cBhvr>
                                        <p:cTn id="58" dur="166" decel="50000">
                                          <p:stCondLst>
                                            <p:cond delay="1834"/>
                                          </p:stCondLst>
                                        </p:cTn>
                                        <p:tgtEl>
                                          <p:spTgt spid="3">
                                            <p:txEl>
                                              <p:pRg st="2" end="2"/>
                                            </p:txEl>
                                          </p:spTgt>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1000"/>
                                        <p:tgtEl>
                                          <p:spTgt spid="8"/>
                                        </p:tgtEl>
                                      </p:cBhvr>
                                    </p:animEffect>
                                    <p:anim calcmode="lin" valueType="num">
                                      <p:cBhvr>
                                        <p:cTn id="69" dur="1000" fill="hold"/>
                                        <p:tgtEl>
                                          <p:spTgt spid="8"/>
                                        </p:tgtEl>
                                        <p:attrNameLst>
                                          <p:attrName>ppt_x</p:attrName>
                                        </p:attrNameLst>
                                      </p:cBhvr>
                                      <p:tavLst>
                                        <p:tav tm="0">
                                          <p:val>
                                            <p:strVal val="#ppt_x"/>
                                          </p:val>
                                        </p:tav>
                                        <p:tav tm="100000">
                                          <p:val>
                                            <p:strVal val="#ppt_x"/>
                                          </p:val>
                                        </p:tav>
                                      </p:tavLst>
                                    </p:anim>
                                    <p:anim calcmode="lin" valueType="num">
                                      <p:cBhvr>
                                        <p:cTn id="70" dur="1000" fill="hold"/>
                                        <p:tgtEl>
                                          <p:spTgt spid="8"/>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1000"/>
                                        <p:tgtEl>
                                          <p:spTgt spid="11"/>
                                        </p:tgtEl>
                                      </p:cBhvr>
                                    </p:animEffect>
                                    <p:anim calcmode="lin" valueType="num">
                                      <p:cBhvr>
                                        <p:cTn id="74" dur="1000" fill="hold"/>
                                        <p:tgtEl>
                                          <p:spTgt spid="11"/>
                                        </p:tgtEl>
                                        <p:attrNameLst>
                                          <p:attrName>ppt_x</p:attrName>
                                        </p:attrNameLst>
                                      </p:cBhvr>
                                      <p:tavLst>
                                        <p:tav tm="0">
                                          <p:val>
                                            <p:strVal val="#ppt_x"/>
                                          </p:val>
                                        </p:tav>
                                        <p:tav tm="100000">
                                          <p:val>
                                            <p:strVal val="#ppt_x"/>
                                          </p:val>
                                        </p:tav>
                                      </p:tavLst>
                                    </p:anim>
                                    <p:anim calcmode="lin" valueType="num">
                                      <p:cBhvr>
                                        <p:cTn id="7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13"/>
                                        </p:tgtEl>
                                      </p:cBhvr>
                                    </p:animEffect>
                                    <p:set>
                                      <p:cBhvr>
                                        <p:cTn id="80" dur="1" fill="hold">
                                          <p:stCondLst>
                                            <p:cond delay="499"/>
                                          </p:stCondLst>
                                        </p:cTn>
                                        <p:tgtEl>
                                          <p:spTgt spid="13"/>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11"/>
                                        </p:tgtEl>
                                      </p:cBhvr>
                                    </p:animEffect>
                                    <p:set>
                                      <p:cBhvr>
                                        <p:cTn id="83" dur="1" fill="hold">
                                          <p:stCondLst>
                                            <p:cond delay="499"/>
                                          </p:stCondLst>
                                        </p:cTn>
                                        <p:tgtEl>
                                          <p:spTgt spid="11"/>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8"/>
                                        </p:tgtEl>
                                      </p:cBhvr>
                                    </p:animEffect>
                                    <p:set>
                                      <p:cBhvr>
                                        <p:cTn id="86" dur="1" fill="hold">
                                          <p:stCondLst>
                                            <p:cond delay="499"/>
                                          </p:stCondLst>
                                        </p:cTn>
                                        <p:tgtEl>
                                          <p:spTgt spid="8"/>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
                                            <p:txEl>
                                              <p:pRg st="3" end="3"/>
                                            </p:txEl>
                                          </p:spTgt>
                                        </p:tgtEl>
                                        <p:attrNameLst>
                                          <p:attrName>style.visibility</p:attrName>
                                        </p:attrNameLst>
                                      </p:cBhvr>
                                      <p:to>
                                        <p:strVal val="visible"/>
                                      </p:to>
                                    </p:set>
                                    <p:anim calcmode="lin" valueType="num">
                                      <p:cBhvr additive="base">
                                        <p:cTn id="9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3" presetID="22" presetClass="entr" presetSubtype="4" fill="hold" nodeType="withEffect">
                                  <p:stCondLst>
                                    <p:cond delay="0"/>
                                  </p:stCondLst>
                                  <p:childTnLst>
                                    <p:set>
                                      <p:cBhvr>
                                        <p:cTn id="94" dur="1" fill="hold">
                                          <p:stCondLst>
                                            <p:cond delay="0"/>
                                          </p:stCondLst>
                                        </p:cTn>
                                        <p:tgtEl>
                                          <p:spTgt spid="3">
                                            <p:txEl>
                                              <p:pRg st="4" end="4"/>
                                            </p:txEl>
                                          </p:spTgt>
                                        </p:tgtEl>
                                        <p:attrNameLst>
                                          <p:attrName>style.visibility</p:attrName>
                                        </p:attrNameLst>
                                      </p:cBhvr>
                                      <p:to>
                                        <p:strVal val="visible"/>
                                      </p:to>
                                    </p:set>
                                    <p:animEffect transition="in" filter="wipe(down)">
                                      <p:cBhvr>
                                        <p:cTn id="95" dur="500"/>
                                        <p:tgtEl>
                                          <p:spTgt spid="3">
                                            <p:txEl>
                                              <p:pRg st="4" end="4"/>
                                            </p:txEl>
                                          </p:spTgt>
                                        </p:tgtEl>
                                      </p:cBhvr>
                                    </p:animEffect>
                                  </p:childTnLst>
                                </p:cTn>
                              </p:par>
                              <p:par>
                                <p:cTn id="96" presetID="14" presetClass="entr" presetSubtype="10" fill="hold" nodeType="withEffect">
                                  <p:stCondLst>
                                    <p:cond delay="0"/>
                                  </p:stCondLst>
                                  <p:childTnLst>
                                    <p:set>
                                      <p:cBhvr>
                                        <p:cTn id="9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9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PREVENCIJA:</a:t>
            </a:r>
          </a:p>
        </p:txBody>
      </p:sp>
      <p:sp>
        <p:nvSpPr>
          <p:cNvPr id="3" name="Označba mesta vsebine 2"/>
          <p:cNvSpPr>
            <a:spLocks noGrp="1"/>
          </p:cNvSpPr>
          <p:nvPr>
            <p:ph idx="1"/>
          </p:nvPr>
        </p:nvSpPr>
        <p:spPr/>
        <p:txBody>
          <a:bodyPr>
            <a:normAutofit/>
          </a:bodyPr>
          <a:lstStyle/>
          <a:p>
            <a:pPr marL="0" indent="0">
              <a:buNone/>
            </a:pPr>
            <a:r>
              <a:rPr lang="sl-SI" sz="2400" dirty="0"/>
              <a:t>Svetujemo, da datotek, ki jih ne pričakujete po elektronski pošti, ne odpirate. Pametno pa bi bilo tudi ustvariti varnostne kopije podatkov na računalniku.</a:t>
            </a:r>
          </a:p>
          <a:p>
            <a:pPr lvl="0"/>
            <a:r>
              <a:rPr lang="sl-SI" sz="2400" dirty="0"/>
              <a:t>Bodi previden/previdna pri objavi ali posredovanju svojega elektronskega naslova!</a:t>
            </a:r>
          </a:p>
          <a:p>
            <a:pPr lvl="0"/>
            <a:r>
              <a:rPr lang="sl-SI" sz="2400" dirty="0"/>
              <a:t>Ne odgovarjaj na SPAM!</a:t>
            </a:r>
          </a:p>
          <a:p>
            <a:pPr lvl="0"/>
            <a:r>
              <a:rPr lang="sl-SI" sz="2400" dirty="0"/>
              <a:t>Imej </a:t>
            </a:r>
            <a:r>
              <a:rPr lang="sl-SI" sz="2400" dirty="0" err="1"/>
              <a:t>antivirusen</a:t>
            </a:r>
            <a:r>
              <a:rPr lang="sl-SI" sz="2400" dirty="0"/>
              <a:t> program.</a:t>
            </a:r>
          </a:p>
          <a:p>
            <a:pPr lvl="0"/>
            <a:r>
              <a:rPr lang="sl-SI" sz="2400" dirty="0"/>
              <a:t>Blokiraj poštni naslov pošiljatelja…</a:t>
            </a:r>
          </a:p>
        </p:txBody>
      </p:sp>
      <p:pic>
        <p:nvPicPr>
          <p:cNvPr id="5" name="Slika 4"/>
          <p:cNvPicPr>
            <a:picLocks noChangeAspect="1"/>
          </p:cNvPicPr>
          <p:nvPr/>
        </p:nvPicPr>
        <p:blipFill rotWithShape="1">
          <a:blip r:embed="rId2"/>
          <a:srcRect t="6774" b="19179"/>
          <a:stretch/>
        </p:blipFill>
        <p:spPr>
          <a:xfrm>
            <a:off x="435734" y="1715956"/>
            <a:ext cx="11309798" cy="5334743"/>
          </a:xfrm>
          <a:prstGeom prst="rect">
            <a:avLst/>
          </a:prstGeom>
        </p:spPr>
      </p:pic>
    </p:spTree>
    <p:extLst>
      <p:ext uri="{BB962C8B-B14F-4D97-AF65-F5344CB8AC3E}">
        <p14:creationId xmlns:p14="http://schemas.microsoft.com/office/powerpoint/2010/main" val="12924904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in)">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0" descr="fakulteta-za-varnostne-vede-fvv-ljubljana.jpg">
            <a:extLst>
              <a:ext uri="{FF2B5EF4-FFF2-40B4-BE49-F238E27FC236}">
                <a16:creationId xmlns:a16="http://schemas.microsoft.com/office/drawing/2014/main" id="{6FB13074-F936-467C-82C5-458A43A8BCF1}"/>
              </a:ext>
            </a:extLst>
          </p:cNvPr>
          <p:cNvPicPr>
            <a:picLocks noChangeAspect="1"/>
          </p:cNvPicPr>
          <p:nvPr/>
        </p:nvPicPr>
        <p:blipFill>
          <a:blip r:embed="rId2"/>
          <a:stretch>
            <a:fillRect/>
          </a:stretch>
        </p:blipFill>
        <p:spPr>
          <a:xfrm>
            <a:off x="8999860" y="373226"/>
            <a:ext cx="2867673" cy="1695637"/>
          </a:xfrm>
          <a:prstGeom prst="rect">
            <a:avLst/>
          </a:prstGeom>
        </p:spPr>
      </p:pic>
      <p:pic>
        <p:nvPicPr>
          <p:cNvPr id="3" name="Slika 9" descr="skladi.png">
            <a:extLst>
              <a:ext uri="{FF2B5EF4-FFF2-40B4-BE49-F238E27FC236}">
                <a16:creationId xmlns:a16="http://schemas.microsoft.com/office/drawing/2014/main" id="{2249E372-4764-425F-B663-AA98B40D53D3}"/>
              </a:ext>
            </a:extLst>
          </p:cNvPr>
          <p:cNvPicPr>
            <a:picLocks noChangeAspect="1"/>
          </p:cNvPicPr>
          <p:nvPr/>
        </p:nvPicPr>
        <p:blipFill>
          <a:blip r:embed="rId3"/>
          <a:stretch>
            <a:fillRect/>
          </a:stretch>
        </p:blipFill>
        <p:spPr>
          <a:xfrm>
            <a:off x="545080" y="5764477"/>
            <a:ext cx="2172458" cy="892003"/>
          </a:xfrm>
          <a:prstGeom prst="rect">
            <a:avLst/>
          </a:prstGeom>
        </p:spPr>
      </p:pic>
      <p:pic>
        <p:nvPicPr>
          <p:cNvPr id="4" name="Slika 11" descr="Logo_EKP_socialni_sklad_SLO_slogan.jpg">
            <a:extLst>
              <a:ext uri="{FF2B5EF4-FFF2-40B4-BE49-F238E27FC236}">
                <a16:creationId xmlns:a16="http://schemas.microsoft.com/office/drawing/2014/main" id="{D5E22821-A44B-4536-BBC3-A0477CB69228}"/>
              </a:ext>
            </a:extLst>
          </p:cNvPr>
          <p:cNvPicPr>
            <a:picLocks noChangeAspect="1"/>
          </p:cNvPicPr>
          <p:nvPr/>
        </p:nvPicPr>
        <p:blipFill rotWithShape="1">
          <a:blip r:embed="rId4"/>
          <a:srcRect l="16213" t="15772" r="7115" b="20575"/>
          <a:stretch/>
        </p:blipFill>
        <p:spPr bwMode="auto">
          <a:xfrm>
            <a:off x="4840402" y="5756987"/>
            <a:ext cx="2257206" cy="906982"/>
          </a:xfrm>
          <a:prstGeom prst="rect">
            <a:avLst/>
          </a:prstGeom>
          <a:ln>
            <a:noFill/>
          </a:ln>
          <a:extLst>
            <a:ext uri="{53640926-AAD7-44D8-BBD7-CCE9431645EC}">
              <a14:shadowObscured xmlns:a14="http://schemas.microsoft.com/office/drawing/2010/main"/>
            </a:ext>
          </a:extLst>
        </p:spPr>
      </p:pic>
      <p:pic>
        <p:nvPicPr>
          <p:cNvPr id="5" name="Slika 12" descr="MIZS_slo.jpg">
            <a:extLst>
              <a:ext uri="{FF2B5EF4-FFF2-40B4-BE49-F238E27FC236}">
                <a16:creationId xmlns:a16="http://schemas.microsoft.com/office/drawing/2014/main" id="{2ED4BC34-B7BD-43E7-9C5A-39F74D7779AB}"/>
              </a:ext>
            </a:extLst>
          </p:cNvPr>
          <p:cNvPicPr>
            <a:picLocks noChangeAspect="1"/>
          </p:cNvPicPr>
          <p:nvPr/>
        </p:nvPicPr>
        <p:blipFill>
          <a:blip r:embed="rId5"/>
          <a:stretch>
            <a:fillRect/>
          </a:stretch>
        </p:blipFill>
        <p:spPr>
          <a:xfrm>
            <a:off x="9220473" y="6010372"/>
            <a:ext cx="2426448" cy="400212"/>
          </a:xfrm>
          <a:prstGeom prst="rect">
            <a:avLst/>
          </a:prstGeom>
        </p:spPr>
      </p:pic>
      <p:sp>
        <p:nvSpPr>
          <p:cNvPr id="6" name="TextBox 7">
            <a:extLst>
              <a:ext uri="{FF2B5EF4-FFF2-40B4-BE49-F238E27FC236}">
                <a16:creationId xmlns:a16="http://schemas.microsoft.com/office/drawing/2014/main" id="{2B6B56CE-043A-4F1C-8258-FF19882AE438}"/>
              </a:ext>
            </a:extLst>
          </p:cNvPr>
          <p:cNvSpPr txBox="1"/>
          <p:nvPr/>
        </p:nvSpPr>
        <p:spPr>
          <a:xfrm>
            <a:off x="809100" y="615821"/>
            <a:ext cx="7887031" cy="4647426"/>
          </a:xfrm>
          <a:prstGeom prst="rect">
            <a:avLst/>
          </a:prstGeom>
          <a:noFill/>
        </p:spPr>
        <p:txBody>
          <a:bodyPr wrap="none" rtlCol="0">
            <a:spAutoFit/>
          </a:bodyPr>
          <a:lstStyle/>
          <a:p>
            <a:r>
              <a:rPr lang="sl-SI" sz="1400" dirty="0">
                <a:solidFill>
                  <a:schemeClr val="bg1">
                    <a:lumMod val="50000"/>
                  </a:schemeClr>
                </a:solidFill>
              </a:rPr>
              <a:t>Študentski inovativni projekti za družbeno korist 2016 – 2018</a:t>
            </a:r>
          </a:p>
          <a:p>
            <a:endParaRPr lang="sl-SI" dirty="0"/>
          </a:p>
          <a:p>
            <a:r>
              <a:rPr lang="sl-SI" sz="3200" b="1" dirty="0"/>
              <a:t>PSIVIM</a:t>
            </a:r>
          </a:p>
          <a:p>
            <a:r>
              <a:rPr lang="sl-SI" sz="2000" dirty="0"/>
              <a:t>Priporočilni sistem za informacijsko-varnostno izobraževanje mladostnikov</a:t>
            </a:r>
          </a:p>
          <a:p>
            <a:endParaRPr lang="sl-SI" dirty="0"/>
          </a:p>
          <a:p>
            <a:r>
              <a:rPr lang="sl-SI" sz="1400" dirty="0">
                <a:solidFill>
                  <a:schemeClr val="bg1">
                    <a:lumMod val="50000"/>
                  </a:schemeClr>
                </a:solidFill>
              </a:rPr>
              <a:t>Študenti			Mentorji</a:t>
            </a:r>
          </a:p>
          <a:p>
            <a:r>
              <a:rPr lang="sl-SI" dirty="0"/>
              <a:t>Nika Berčič		dr. Igor Bernik</a:t>
            </a:r>
          </a:p>
          <a:p>
            <a:r>
              <a:rPr lang="sl-SI" dirty="0"/>
              <a:t>Domen Hribar		dr. Blaž Markelj</a:t>
            </a:r>
          </a:p>
          <a:p>
            <a:r>
              <a:rPr lang="sl-SI" dirty="0"/>
              <a:t>Lara Klemenc		dr. Simon Vrhovec</a:t>
            </a:r>
          </a:p>
          <a:p>
            <a:r>
              <a:rPr lang="sl-SI" dirty="0" err="1"/>
              <a:t>Enja</a:t>
            </a:r>
            <a:r>
              <a:rPr lang="sl-SI" dirty="0"/>
              <a:t> Kokalj		dr. Uroš Ocepek</a:t>
            </a:r>
          </a:p>
          <a:p>
            <a:r>
              <a:rPr lang="sl-SI" dirty="0"/>
              <a:t>Iza Kokoravec</a:t>
            </a:r>
          </a:p>
          <a:p>
            <a:r>
              <a:rPr lang="sl-SI" dirty="0"/>
              <a:t>Suzana Kužnik</a:t>
            </a:r>
          </a:p>
          <a:p>
            <a:r>
              <a:rPr lang="sl-SI" dirty="0"/>
              <a:t>Ida Majerle</a:t>
            </a:r>
          </a:p>
          <a:p>
            <a:r>
              <a:rPr lang="sl-SI" dirty="0"/>
              <a:t>Aleš Ravnikar</a:t>
            </a:r>
          </a:p>
          <a:p>
            <a:r>
              <a:rPr lang="sl-SI" dirty="0"/>
              <a:t>David Sluga</a:t>
            </a:r>
          </a:p>
          <a:p>
            <a:r>
              <a:rPr lang="sl-SI" dirty="0"/>
              <a:t>Sara Tomše</a:t>
            </a:r>
          </a:p>
        </p:txBody>
      </p:sp>
      <p:pic>
        <p:nvPicPr>
          <p:cNvPr id="7" name="Picture 2">
            <a:extLst>
              <a:ext uri="{FF2B5EF4-FFF2-40B4-BE49-F238E27FC236}">
                <a16:creationId xmlns:a16="http://schemas.microsoft.com/office/drawing/2014/main" id="{2C2F5367-386E-4B8A-922A-C382C92EA6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17696" y="2286000"/>
            <a:ext cx="2032000" cy="1028700"/>
          </a:xfrm>
          <a:prstGeom prst="rect">
            <a:avLst/>
          </a:prstGeom>
        </p:spPr>
      </p:pic>
    </p:spTree>
    <p:extLst>
      <p:ext uri="{BB962C8B-B14F-4D97-AF65-F5344CB8AC3E}">
        <p14:creationId xmlns:p14="http://schemas.microsoft.com/office/powerpoint/2010/main" val="3792463944"/>
      </p:ext>
    </p:extLst>
  </p:cSld>
  <p:clrMapOvr>
    <a:masterClrMapping/>
  </p:clrMapOvr>
  <p:transition spd="slow">
    <p:wipe/>
  </p:transition>
</p:sld>
</file>

<file path=ppt/theme/theme1.xml><?xml version="1.0" encoding="utf-8"?>
<a:theme xmlns:a="http://schemas.openxmlformats.org/drawingml/2006/main" name="Deljeno">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docProps/app.xml><?xml version="1.0" encoding="utf-8"?>
<Properties xmlns="http://schemas.openxmlformats.org/officeDocument/2006/extended-properties" xmlns:vt="http://schemas.openxmlformats.org/officeDocument/2006/docPropsVTypes">
  <Template>TM03457464[[fn=Deljeno]]</Template>
  <TotalTime>53</TotalTime>
  <Words>381</Words>
  <Application>Microsoft Office PowerPoint</Application>
  <PresentationFormat>Širokozaslonsko</PresentationFormat>
  <Paragraphs>44</Paragraphs>
  <Slides>7</Slides>
  <Notes>0</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7</vt:i4>
      </vt:variant>
    </vt:vector>
  </HeadingPairs>
  <TitlesOfParts>
    <vt:vector size="10" baseType="lpstr">
      <vt:lpstr>Gill Sans MT</vt:lpstr>
      <vt:lpstr>Wingdings 2</vt:lpstr>
      <vt:lpstr>Deljeno</vt:lpstr>
      <vt:lpstr>Prepoznavanje vsiljenih, sumljivih in škodljivih elektronskih sporočil</vt:lpstr>
      <vt:lpstr>OPIS PROBLEMA</vt:lpstr>
      <vt:lpstr>Definicija vsiljene pošte (spam-a)</vt:lpstr>
      <vt:lpstr>Pošiljatelji lahko dobijo  vaš e-poštni naslov na različne načine:</vt:lpstr>
      <vt:lpstr>ZANIMIVO:</vt:lpstr>
      <vt:lpstr>PREVENCIJA:</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Prepoznavanje vsiljenih, sumljivih in škodljivih elektronskih sporočil</dc:title>
  <dc:creator>Nika Berčič</dc:creator>
  <cp:lastModifiedBy>Lara Klemenc</cp:lastModifiedBy>
  <cp:revision>22</cp:revision>
  <dcterms:created xsi:type="dcterms:W3CDTF">2017-09-16T14:23:25Z</dcterms:created>
  <dcterms:modified xsi:type="dcterms:W3CDTF">2017-09-24T12:18:46Z</dcterms:modified>
</cp:coreProperties>
</file>