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8"/>
  </p:notesMasterIdLst>
  <p:handoutMasterIdLst>
    <p:handoutMasterId r:id="rId9"/>
  </p:handoutMasterIdLst>
  <p:sldIdLst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5" y="41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362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sl-SI" smtClean="0"/>
              <a:t>24. 09. 2017</a:t>
            </a:fld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sl-SI" smtClean="0"/>
              <a:t>24. 09. 2017</a:t>
            </a:fld>
            <a:endParaRPr lang="sl-SI" dirty="0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 dirty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dirty="0" smtClean="0"/>
              <a:t>Uredite sloge besedila matrice</a:t>
            </a:r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kupina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Raven povezovalnik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aven povezovalnik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aven povezovalnik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aven povezovalnik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aven povezovalnik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aven povezovalnik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ven povezovalnik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aven povezovalnik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aven povezovalnik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aven povezovalnik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aven povezovalnik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ven povezovalnik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aven povezovalnik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aven povezovalnik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aven povezovalnik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aven povezovalnik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Skupina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Raven povezovalnik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Raven povezovalnik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aven povezovalnik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aven povezovalnik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aven povezovalnik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Skupina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Raven povezovalnik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Raven povezovalnik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Raven povezovalnik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Raven povezovalnik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Raven povezovalnik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Raven povezovalnik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Raven povezovalnik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aven povezovalnik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Raven povezovalnik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Raven povezovalnik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Skupina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Raven povezovalnik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aven povezovalnik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aven povezovalnik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aven povezovalnik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aven povezovalnik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Skupina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Raven povezovalnik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Raven povezovalnik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Raven povezovalnik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Raven povezovalnik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Raven povezovalnik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Raven povezovalnik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aven povezovalnik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aven povezovalnik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aven povezovalnik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Raven povezovalnik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 dirty="0"/>
          </a:p>
        </p:txBody>
      </p:sp>
      <p:cxnSp>
        <p:nvCxnSpPr>
          <p:cNvPr id="58" name="Raven povezovalnik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sl-SI" smtClean="0"/>
              <a:t>24. 09. 2017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sl-SI" smtClean="0"/>
              <a:t>24. 09. 2017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sl-SI" smtClean="0"/>
              <a:t>24. 09. 2017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kupina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Raven povezovalnik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aven povezovalnik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aven povezovalnik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aven povezovalnik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aven povezovalnik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ven povezovalnik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aven povezovalnik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aven povezovalnik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aven povezovalnik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aven povezovalnik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ven povezovalnik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aven povezovalnik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aven povezovalnik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aven povezovalnik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aven povezovalnik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aven povezovalnik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Skupina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Raven povezovalnik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aven povezovalnik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aven povezovalnik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aven povezovalnik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aven povezovalnik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Skupina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Raven povezovalnik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Raven povezovalnik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Raven povezovalnik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Raven povezovalnik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Raven povezovalnik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Raven povezovalnik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aven povezovalnik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Raven povezovalnik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Raven povezovalnik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aven povezovalnik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Skupina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Raven povezovalnik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aven povezovalnik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aven povezovalnik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aven povezovalnik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aven povezovalnik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Skupina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Raven povezovalnik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Raven povezovalnik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Raven povezovalnik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Raven povezovalnik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Raven povezovalnik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Raven povezovalnik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aven povezovalnik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aven povezovalnik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Raven povezovalnik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Raven povezovalnik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cxnSp>
        <p:nvCxnSpPr>
          <p:cNvPr id="58" name="Raven povezovalnik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sl-SI" smtClean="0"/>
              <a:t>24. 09. 2017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sl-SI" smtClean="0"/>
              <a:t>24. 09. 2017</a:t>
            </a:fld>
            <a:endParaRPr lang="sl-SI" dirty="0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sl-SI" smtClean="0"/>
              <a:t>24. 09. 2017</a:t>
            </a:fld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Skupina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Raven povezovalnik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Raven povezovalnik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Raven povezovalnik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Raven povezovalnik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Raven povezovalnik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Raven povezovalnik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Raven povezovalnik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Raven povezovalnik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Raven povezovalnik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Raven povezovalnik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Raven povezovalnik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Raven povezovalnik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Raven povezovalnik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Raven povezovalnik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Raven povezovalnik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Raven povezovalnik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Skupina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Raven povezovalnik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Raven povezovalnik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Raven povezovalnik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Raven povezovalnik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Raven povezovalnik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Skupina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Raven povezovalnik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Raven povezovalnik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Raven povezovalnik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Raven povezovalnik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Raven povezovalnik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Raven povezovalnik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Raven povezovalnik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Raven povezovalnik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Raven povezovalnik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Raven povezovalnik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Skupina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Raven povezovalnik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Raven povezovalnik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Raven povezovalnik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Raven povezovalnik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Raven povezovalnik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Skupina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Raven povezovalnik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Raven povezovalnik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Raven povezovalnik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Raven povezovalnik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Raven povezovalnik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Raven povezovalnik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Raven povezovalnik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Raven povezovalnik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Raven povezovalnik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Raven povezovalnik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2" name="Ograda datuma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sl-SI" smtClean="0"/>
              <a:t>24. 09. 2017</a:t>
            </a:fld>
            <a:endParaRPr lang="sl-SI" dirty="0"/>
          </a:p>
        </p:txBody>
      </p:sp>
      <p:sp>
        <p:nvSpPr>
          <p:cNvPr id="213" name="Ograda noge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214" name="Ograda številke diapozitiva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l-SI" smtClean="0"/>
              <a:pPr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Naslov in vsebina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Skupina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Raven povezovalnik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aven povezovalnik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aven povezovalnik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ven povezovalnik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aven povezovalnik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aven povezovalnik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aven povezovalnik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aven povezovalnik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ven povezovalnik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aven povezovalnik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aven povezovalnik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aven povezovalnik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aven povezovalnik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aven povezovalnik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aven povezovalnik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aven povezovalnik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Skupina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Raven povezovalnik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aven povezovalnik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aven povezovalnik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aven povezovalnik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Raven povezovalnik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Skupina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Raven povezovalnik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Raven povezovalnik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Raven povezovalnik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Raven povezovalnik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Raven povezovalnik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Raven povezovalnik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Raven povezovalnik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aven povezovalnik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Raven povezovalnik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Raven povezovalnik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Skupina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Raven povezovalnik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aven povezovalnik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aven povezovalnik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aven povezovalnik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aven povezovalnik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Skupina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Raven povezovalnik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Raven povezovalnik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Raven povezovalnik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Raven povezovalnik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Raven povezovalnik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Raven povezovalnik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Raven povezovalnik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Raven povezovalnik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Raven povezovalnik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aven povezovalnik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Pravokotnik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cxnSp>
        <p:nvCxnSpPr>
          <p:cNvPr id="60" name="Raven povezovalnik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AF629-ECA2-4CF3-B790-9D9BDED98269}" type="datetime1">
              <a:rPr lang="sl-SI" smtClean="0"/>
              <a:t>24. 09. 2017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8" name="Ograda številke diapoz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l-SI" smtClean="0"/>
              <a:pPr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Raven povezovalnik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aven povezovalnik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aven povezovalnik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aven povezovalnik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ven povezovalnik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aven povezovalnik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aven povezovalnik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aven povezovalnik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aven povezovalnik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ven povezovalnik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aven povezovalnik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aven povezovalnik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aven povezovalnik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aven povezovalnik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aven povezovalnik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aven povezovalnik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Skupina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Raven povezovalnik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aven povezovalnik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aven povezovalnik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aven povezovalnik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aven povezovalnik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Skupina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Raven povezovalnik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Raven povezovalnik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Raven povezovalnik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Raven povezovalnik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Raven povezovalnik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Raven povezovalnik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Raven povezovalnik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Raven povezovalnik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aven povezovalnik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Raven povezovalnik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Skupina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Raven povezovalnik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aven povezovalnik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aven povezovalnik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aven povezovalnik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aven povezovalnik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Skupina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Raven povezovalnik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Raven povezovalnik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Raven povezovalnik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Raven povezovalnik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Raven povezovalnik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Raven povezovalnik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aven povezovalnik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Raven povezovalnik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Raven povezovalnik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Raven povezovalnik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Pravokotnik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noProof="0" smtClean="0"/>
              <a:t>Kliknite ikono, če želite dodati sliko</a:t>
            </a:r>
            <a:endParaRPr lang="sl-SI" noProof="0" dirty="0"/>
          </a:p>
        </p:txBody>
      </p:sp>
      <p:cxnSp>
        <p:nvCxnSpPr>
          <p:cNvPr id="59" name="Raven povezovalnik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Skupina 95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7" name="Raven povezovalnik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Raven povezovalnik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Raven povezovalnik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Raven povezovalnik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Raven povezovalnik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Raven povezovalnik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Raven povezovalnik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Raven povezovalnik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Raven povezovalnik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Raven povezovalnik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Raven povezovalnik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Raven povezovalnik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Raven povezovalnik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Raven povezovalnik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Raven povezovalnik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Raven povezovalnik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Skupina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Raven povezovalnik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Raven povezovalnik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Raven povezovalnik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Raven povezovalnik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Raven povezovalnik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Skupina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Raven povezovalnik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Raven povezovalnik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Raven povezovalnik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Raven povezovalnik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Raven povezovalnik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Raven povezovalnik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Raven povezovalnik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Raven povezovalnik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Raven povezovalnik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Raven povezovalnik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Skupina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Raven povezovalnik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Raven povezovalnik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Raven povezovalnik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Raven povezovalnik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Raven povezovalnik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Skupina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Raven povezovalnik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Raven povezovalnik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Raven povezovalnik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Raven povezovalnik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Raven povezovalnik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Raven povezovalnik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Raven povezovalnik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Raven povezovalnik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Raven povezovalnik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Raven povezovalnik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 dirty="0" smtClean="0"/>
              <a:t>Uredite slog naslova matrice</a:t>
            </a:r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 smtClean="0"/>
              <a:t>Uredite sloge besedila matrice</a:t>
            </a:r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1B2453-8663-4C69-AF73-9FD7B1DEC5D0}" type="datetime1">
              <a:rPr lang="sl-SI" smtClean="0"/>
              <a:t>24. 09. 2017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31375A4-56A4-47D6-9801-1991572033F7}" type="slidenum">
              <a:rPr lang="sl-SI" smtClean="0"/>
              <a:pPr/>
              <a:t>‹#›</a:t>
            </a:fld>
            <a:endParaRPr lang="sl-SI" dirty="0"/>
          </a:p>
        </p:txBody>
      </p:sp>
      <p:cxnSp>
        <p:nvCxnSpPr>
          <p:cNvPr id="148" name="Raven povezovalnik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tsitio_cisco_enterprise_.jpeg (900×505)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2491" y="762000"/>
            <a:ext cx="7550322" cy="4236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238503" y="1268369"/>
            <a:ext cx="9604310" cy="3383280"/>
          </a:xfrm>
        </p:spPr>
        <p:txBody>
          <a:bodyPr/>
          <a:lstStyle/>
          <a:p>
            <a:pPr algn="l" defTabSz="914400">
              <a:lnSpc>
                <a:spcPct val="76000"/>
              </a:lnSpc>
              <a:spcBef>
                <a:spcPts val="0"/>
              </a:spcBef>
              <a:buNone/>
            </a:pPr>
            <a:r>
              <a:rPr lang="sl-SI" sz="8000" b="1" i="0" baseline="0" dirty="0" smtClean="0">
                <a:solidFill>
                  <a:srgbClr val="2D2E2D"/>
                </a:solidFill>
                <a:latin typeface="Arial"/>
                <a:ea typeface="+mj-ea"/>
                <a:cs typeface="+mj-cs"/>
              </a:rPr>
              <a:t>4. Zunanj</a:t>
            </a:r>
            <a:r>
              <a:rPr lang="sl-SI" dirty="0" smtClean="0">
                <a:solidFill>
                  <a:srgbClr val="2D2E2D"/>
                </a:solidFill>
                <a:latin typeface="Arial"/>
              </a:rPr>
              <a:t>e grožnje</a:t>
            </a:r>
            <a:endParaRPr lang="sl-SI" sz="8000" b="1" i="0" baseline="0" dirty="0">
              <a:solidFill>
                <a:srgbClr val="2D2E2D"/>
              </a:solidFill>
              <a:latin typeface="Arial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Elipsa 2052"/>
          <p:cNvSpPr/>
          <p:nvPr/>
        </p:nvSpPr>
        <p:spPr>
          <a:xfrm>
            <a:off x="2707341" y="4253753"/>
            <a:ext cx="4585447" cy="50650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Opis problema</a:t>
            </a:r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295400" y="1981202"/>
            <a:ext cx="9601200" cy="1591234"/>
          </a:xfrm>
        </p:spPr>
        <p:txBody>
          <a:bodyPr/>
          <a:lstStyle/>
          <a:p>
            <a:r>
              <a:rPr lang="sl-SI" dirty="0" smtClean="0"/>
              <a:t>Zaščita naprav pred višjimi silami: požar, poplava, udar strele …</a:t>
            </a:r>
          </a:p>
          <a:p>
            <a:r>
              <a:rPr lang="sl-SI" dirty="0" smtClean="0"/>
              <a:t>Naključna kraja naprave (ob nepravem času na nepravem mestu)</a:t>
            </a:r>
          </a:p>
          <a:p>
            <a:r>
              <a:rPr lang="sl-SI" dirty="0" smtClean="0"/>
              <a:t>Žrtev v zlonamernem napadu (zlonamerna koda)</a:t>
            </a:r>
          </a:p>
          <a:p>
            <a:endParaRPr lang="sl-SI" dirty="0" smtClean="0"/>
          </a:p>
          <a:p>
            <a:endParaRPr lang="en-GB" dirty="0"/>
          </a:p>
        </p:txBody>
      </p:sp>
      <p:pic>
        <p:nvPicPr>
          <p:cNvPr id="2050" name="Picture 2" descr="Hacker, Www, Binary, Internet, Code, Hack, Security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06" r="16072" b="24184"/>
          <a:stretch/>
        </p:blipFill>
        <p:spPr bwMode="auto">
          <a:xfrm>
            <a:off x="4753850" y="3411889"/>
            <a:ext cx="829236" cy="655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Slika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06" t="17881" r="5323" b="8916"/>
          <a:stretch/>
        </p:blipFill>
        <p:spPr>
          <a:xfrm>
            <a:off x="3343836" y="4347882"/>
            <a:ext cx="543642" cy="376515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06" t="17881" r="5323" b="8916"/>
          <a:stretch/>
        </p:blipFill>
        <p:spPr>
          <a:xfrm>
            <a:off x="4039879" y="4347882"/>
            <a:ext cx="543642" cy="376515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06" t="17881" r="5323" b="8916"/>
          <a:stretch/>
        </p:blipFill>
        <p:spPr>
          <a:xfrm>
            <a:off x="4735922" y="4347882"/>
            <a:ext cx="543642" cy="376515"/>
          </a:xfrm>
          <a:prstGeom prst="rect">
            <a:avLst/>
          </a:prstGeom>
        </p:spPr>
      </p:pic>
      <p:pic>
        <p:nvPicPr>
          <p:cNvPr id="15" name="Slika 1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06" t="17881" r="5323" b="8916"/>
          <a:stretch/>
        </p:blipFill>
        <p:spPr>
          <a:xfrm>
            <a:off x="5431965" y="4347882"/>
            <a:ext cx="543642" cy="376515"/>
          </a:xfrm>
          <a:prstGeom prst="rect">
            <a:avLst/>
          </a:prstGeom>
        </p:spPr>
      </p:pic>
      <p:pic>
        <p:nvPicPr>
          <p:cNvPr id="16" name="Slika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06" t="17881" r="5323" b="8916"/>
          <a:stretch/>
        </p:blipFill>
        <p:spPr>
          <a:xfrm>
            <a:off x="6128008" y="4347882"/>
            <a:ext cx="543642" cy="376515"/>
          </a:xfrm>
          <a:prstGeom prst="rect">
            <a:avLst/>
          </a:prstGeom>
        </p:spPr>
      </p:pic>
      <p:sp>
        <p:nvSpPr>
          <p:cNvPr id="6" name="Pravokotnik 5"/>
          <p:cNvSpPr/>
          <p:nvPr/>
        </p:nvSpPr>
        <p:spPr>
          <a:xfrm>
            <a:off x="3355455" y="4954023"/>
            <a:ext cx="510988" cy="2330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PoljeZBesedilom 17"/>
          <p:cNvSpPr txBox="1"/>
          <p:nvPr/>
        </p:nvSpPr>
        <p:spPr>
          <a:xfrm>
            <a:off x="3322152" y="4954023"/>
            <a:ext cx="1035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dirty="0" smtClean="0"/>
              <a:t>SPAM</a:t>
            </a:r>
            <a:endParaRPr lang="en-GB" sz="1200" dirty="0"/>
          </a:p>
        </p:txBody>
      </p:sp>
      <p:sp>
        <p:nvSpPr>
          <p:cNvPr id="24" name="Pravokotnik 23"/>
          <p:cNvSpPr/>
          <p:nvPr/>
        </p:nvSpPr>
        <p:spPr>
          <a:xfrm>
            <a:off x="3998989" y="4954023"/>
            <a:ext cx="510988" cy="2330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PoljeZBesedilom 19"/>
          <p:cNvSpPr txBox="1"/>
          <p:nvPr/>
        </p:nvSpPr>
        <p:spPr>
          <a:xfrm>
            <a:off x="3956406" y="4949104"/>
            <a:ext cx="1035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dirty="0" smtClean="0"/>
              <a:t>DDOS</a:t>
            </a:r>
            <a:endParaRPr lang="en-GB" sz="1200" dirty="0"/>
          </a:p>
        </p:txBody>
      </p:sp>
      <p:sp>
        <p:nvSpPr>
          <p:cNvPr id="26" name="Pravokotnik 25"/>
          <p:cNvSpPr/>
          <p:nvPr/>
        </p:nvSpPr>
        <p:spPr>
          <a:xfrm>
            <a:off x="4651206" y="4944185"/>
            <a:ext cx="758443" cy="2332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PoljeZBesedilom 20"/>
          <p:cNvSpPr txBox="1"/>
          <p:nvPr/>
        </p:nvSpPr>
        <p:spPr>
          <a:xfrm>
            <a:off x="4583521" y="4937454"/>
            <a:ext cx="1035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dirty="0" smtClean="0"/>
              <a:t>PHISHING</a:t>
            </a:r>
            <a:endParaRPr lang="en-GB" sz="1200" dirty="0"/>
          </a:p>
        </p:txBody>
      </p:sp>
      <p:sp>
        <p:nvSpPr>
          <p:cNvPr id="27" name="Pravokotnik 26"/>
          <p:cNvSpPr/>
          <p:nvPr/>
        </p:nvSpPr>
        <p:spPr>
          <a:xfrm>
            <a:off x="5583086" y="4964629"/>
            <a:ext cx="1388653" cy="2178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PoljeZBesedilom 22"/>
          <p:cNvSpPr txBox="1"/>
          <p:nvPr/>
        </p:nvSpPr>
        <p:spPr>
          <a:xfrm>
            <a:off x="5583086" y="4946254"/>
            <a:ext cx="1491846" cy="27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dirty="0" smtClean="0"/>
              <a:t>OKUŽEN SISTEM</a:t>
            </a:r>
            <a:endParaRPr lang="en-GB" sz="1200" dirty="0"/>
          </a:p>
        </p:txBody>
      </p:sp>
      <p:pic>
        <p:nvPicPr>
          <p:cNvPr id="19" name="Slika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1352" y="5461176"/>
            <a:ext cx="458315" cy="648177"/>
          </a:xfrm>
          <a:prstGeom prst="rect">
            <a:avLst/>
          </a:prstGeom>
        </p:spPr>
      </p:pic>
      <p:pic>
        <p:nvPicPr>
          <p:cNvPr id="28" name="Slika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6980" y="5359678"/>
            <a:ext cx="738857" cy="738857"/>
          </a:xfrm>
          <a:prstGeom prst="rect">
            <a:avLst/>
          </a:prstGeom>
        </p:spPr>
      </p:pic>
      <p:pic>
        <p:nvPicPr>
          <p:cNvPr id="29" name="Slika 2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6336" y="5458040"/>
            <a:ext cx="860393" cy="645295"/>
          </a:xfrm>
          <a:prstGeom prst="rect">
            <a:avLst/>
          </a:prstGeom>
        </p:spPr>
      </p:pic>
      <p:pic>
        <p:nvPicPr>
          <p:cNvPr id="30" name="Slika 2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71" t="10495" r="21133" b="14953"/>
          <a:stretch/>
        </p:blipFill>
        <p:spPr>
          <a:xfrm>
            <a:off x="5766311" y="5462838"/>
            <a:ext cx="704336" cy="635698"/>
          </a:xfrm>
          <a:prstGeom prst="rect">
            <a:avLst/>
          </a:prstGeom>
        </p:spPr>
      </p:pic>
      <p:pic>
        <p:nvPicPr>
          <p:cNvPr id="31" name="Slika 30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73" t="7155" r="14975"/>
          <a:stretch/>
        </p:blipFill>
        <p:spPr>
          <a:xfrm>
            <a:off x="6612233" y="5406282"/>
            <a:ext cx="513886" cy="703071"/>
          </a:xfrm>
          <a:prstGeom prst="rect">
            <a:avLst/>
          </a:prstGeom>
        </p:spPr>
      </p:pic>
      <p:cxnSp>
        <p:nvCxnSpPr>
          <p:cNvPr id="35" name="Raven puščični povezovalnik 34"/>
          <p:cNvCxnSpPr/>
          <p:nvPr/>
        </p:nvCxnSpPr>
        <p:spPr>
          <a:xfrm>
            <a:off x="5182230" y="4067585"/>
            <a:ext cx="0" cy="20644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ven puščični povezovalnik 35"/>
          <p:cNvCxnSpPr/>
          <p:nvPr/>
        </p:nvCxnSpPr>
        <p:spPr>
          <a:xfrm flipH="1">
            <a:off x="3716599" y="4715443"/>
            <a:ext cx="56445" cy="24918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uščični povezovalnik 36"/>
          <p:cNvCxnSpPr/>
          <p:nvPr/>
        </p:nvCxnSpPr>
        <p:spPr>
          <a:xfrm flipH="1">
            <a:off x="4290475" y="4726502"/>
            <a:ext cx="4482" cy="25635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ven puščični povezovalnik 42"/>
          <p:cNvCxnSpPr>
            <a:stCxn id="2053" idx="4"/>
          </p:cNvCxnSpPr>
          <p:nvPr/>
        </p:nvCxnSpPr>
        <p:spPr>
          <a:xfrm>
            <a:off x="5000065" y="4760258"/>
            <a:ext cx="7678" cy="1771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aven puščični povezovalnik 43"/>
          <p:cNvCxnSpPr/>
          <p:nvPr/>
        </p:nvCxnSpPr>
        <p:spPr>
          <a:xfrm>
            <a:off x="5764070" y="4760258"/>
            <a:ext cx="90181" cy="22260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aven puščični povezovalnik 44"/>
          <p:cNvCxnSpPr/>
          <p:nvPr/>
        </p:nvCxnSpPr>
        <p:spPr>
          <a:xfrm>
            <a:off x="6352483" y="4719170"/>
            <a:ext cx="121024" cy="19090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9" name="Škarnice 2068"/>
          <p:cNvSpPr/>
          <p:nvPr/>
        </p:nvSpPr>
        <p:spPr>
          <a:xfrm rot="5400000">
            <a:off x="4942504" y="5165630"/>
            <a:ext cx="286359" cy="384006"/>
          </a:xfrm>
          <a:prstGeom prst="chevron">
            <a:avLst>
              <a:gd name="adj" fmla="val 703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71" name="Oblaček s puščico levo 2070"/>
          <p:cNvSpPr/>
          <p:nvPr/>
        </p:nvSpPr>
        <p:spPr>
          <a:xfrm>
            <a:off x="7674934" y="3146612"/>
            <a:ext cx="893600" cy="2857794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4" name="Pravokotnik 2073"/>
          <p:cNvSpPr/>
          <p:nvPr/>
        </p:nvSpPr>
        <p:spPr>
          <a:xfrm>
            <a:off x="8626618" y="3144905"/>
            <a:ext cx="2550767" cy="285950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2" name="PoljeZBesedilom 2071"/>
          <p:cNvSpPr txBox="1"/>
          <p:nvPr/>
        </p:nvSpPr>
        <p:spPr>
          <a:xfrm rot="5400000" flipH="1">
            <a:off x="6906335" y="4442555"/>
            <a:ext cx="2769989" cy="26590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sl-SI" sz="1400" dirty="0" smtClean="0"/>
              <a:t>BOT  N  </a:t>
            </a:r>
          </a:p>
          <a:p>
            <a:r>
              <a:rPr lang="sl-SI" sz="1400" dirty="0" smtClean="0"/>
              <a:t>E</a:t>
            </a:r>
          </a:p>
          <a:p>
            <a:r>
              <a:rPr lang="sl-SI" sz="1400" dirty="0" smtClean="0"/>
              <a:t>T </a:t>
            </a:r>
          </a:p>
          <a:p>
            <a:endParaRPr lang="sl-SI" sz="1400" dirty="0"/>
          </a:p>
          <a:p>
            <a:r>
              <a:rPr lang="sl-SI" sz="1400" dirty="0" smtClean="0"/>
              <a:t>NAPAD</a:t>
            </a:r>
            <a:endParaRPr lang="en-GB" sz="1400" dirty="0"/>
          </a:p>
        </p:txBody>
      </p:sp>
      <p:sp>
        <p:nvSpPr>
          <p:cNvPr id="2073" name="PoljeZBesedilom 2072"/>
          <p:cNvSpPr txBox="1"/>
          <p:nvPr/>
        </p:nvSpPr>
        <p:spPr>
          <a:xfrm>
            <a:off x="8626618" y="3190513"/>
            <a:ext cx="250337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Napadalec okuži več naprav (</a:t>
            </a:r>
            <a:r>
              <a:rPr lang="sl-SI" dirty="0" err="1" smtClean="0"/>
              <a:t>boti</a:t>
            </a:r>
            <a:r>
              <a:rPr lang="sl-SI" dirty="0" smtClean="0"/>
              <a:t>) s pomočjo teh napade pametne naprave. Uporabnik naprave (bota) pogosto sploh ne zna, da je njegova naprava bila izkoriščena za zlonamerna dejanja.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8445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</a:t>
            </a:r>
            <a:r>
              <a:rPr lang="sl-SI" dirty="0" smtClean="0"/>
              <a:t>revencija</a:t>
            </a:r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295400" y="1981201"/>
            <a:ext cx="9601200" cy="2841811"/>
          </a:xfrm>
        </p:spPr>
        <p:txBody>
          <a:bodyPr/>
          <a:lstStyle/>
          <a:p>
            <a:r>
              <a:rPr lang="sl-SI" dirty="0" smtClean="0"/>
              <a:t>Proti višjim silam ne moremo vplivati, lahko pa vseeno ohranimo informacije s pomočjo varnostnih kopij</a:t>
            </a:r>
          </a:p>
          <a:p>
            <a:r>
              <a:rPr lang="sl-SI" dirty="0" smtClean="0"/>
              <a:t>Če prodamo kakšno od svojih naprav moramo obvezno prepisati datotečni sistem, saj se lahko izbrisane datoteke povrnejo v normalno stanje</a:t>
            </a:r>
          </a:p>
          <a:p>
            <a:r>
              <a:rPr lang="sl-SI" dirty="0" smtClean="0"/>
              <a:t>Obstaja tveganje zlonamerne programske kode, če kupimo rabljeno napravo</a:t>
            </a:r>
          </a:p>
          <a:p>
            <a:r>
              <a:rPr lang="sl-SI" dirty="0" smtClean="0"/>
              <a:t>Če nam ukradejo napravo lahko z oddaljenim dostopom zbrišemo datoteke in zaklenemo napravo</a:t>
            </a:r>
          </a:p>
          <a:p>
            <a:endParaRPr lang="sl-SI" dirty="0" smtClean="0"/>
          </a:p>
          <a:p>
            <a:endParaRPr lang="en-GB" dirty="0"/>
          </a:p>
        </p:txBody>
      </p:sp>
      <p:sp>
        <p:nvSpPr>
          <p:cNvPr id="7" name="Pravokotnik 6"/>
          <p:cNvSpPr/>
          <p:nvPr/>
        </p:nvSpPr>
        <p:spPr>
          <a:xfrm>
            <a:off x="3485552" y="4770278"/>
            <a:ext cx="5922907" cy="1343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100" name="Picture 4" descr="backup.png (640×459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724005"/>
            <a:ext cx="1891553" cy="1356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ravokotnik 3"/>
          <p:cNvSpPr/>
          <p:nvPr/>
        </p:nvSpPr>
        <p:spPr>
          <a:xfrm>
            <a:off x="3485552" y="5711271"/>
            <a:ext cx="53015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http://www.monitor.si/clanek/popoln-izbris/123884/</a:t>
            </a:r>
          </a:p>
        </p:txBody>
      </p:sp>
      <p:sp>
        <p:nvSpPr>
          <p:cNvPr id="5" name="Pravokotnik 4"/>
          <p:cNvSpPr/>
          <p:nvPr/>
        </p:nvSpPr>
        <p:spPr>
          <a:xfrm>
            <a:off x="3485552" y="5379274"/>
            <a:ext cx="59683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https://www.thebalance.com/free-cloud-storage-1356638</a:t>
            </a:r>
          </a:p>
        </p:txBody>
      </p:sp>
      <p:sp>
        <p:nvSpPr>
          <p:cNvPr id="6" name="Pravokotnik 5"/>
          <p:cNvSpPr/>
          <p:nvPr/>
        </p:nvSpPr>
        <p:spPr>
          <a:xfrm>
            <a:off x="3485552" y="477027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https://www.varninainternetu.si/2016/ukradli-so-mi-pametni-telefon-kaj-zdaj/</a:t>
            </a:r>
          </a:p>
        </p:txBody>
      </p:sp>
      <p:sp>
        <p:nvSpPr>
          <p:cNvPr id="8" name="PoljeZBesedilom 7"/>
          <p:cNvSpPr txBox="1"/>
          <p:nvPr/>
        </p:nvSpPr>
        <p:spPr>
          <a:xfrm>
            <a:off x="5177117" y="4462513"/>
            <a:ext cx="31645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b="1" dirty="0" smtClean="0">
                <a:solidFill>
                  <a:schemeClr val="accent1"/>
                </a:solidFill>
              </a:rPr>
              <a:t>UPORABNI LINKI</a:t>
            </a:r>
            <a:endParaRPr lang="en-GB" sz="1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84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se zaščititi pred </a:t>
            </a:r>
            <a:r>
              <a:rPr lang="sl-SI" dirty="0" err="1" smtClean="0"/>
              <a:t>botneti</a:t>
            </a:r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295400" y="1981202"/>
            <a:ext cx="9601200" cy="3056964"/>
          </a:xfrm>
        </p:spPr>
        <p:txBody>
          <a:bodyPr/>
          <a:lstStyle/>
          <a:p>
            <a:r>
              <a:rPr lang="sl-SI" dirty="0" smtClean="0"/>
              <a:t>Ne klikaj sumljivih linkov</a:t>
            </a:r>
          </a:p>
          <a:p>
            <a:r>
              <a:rPr lang="sl-SI" dirty="0" smtClean="0"/>
              <a:t>Ne prenašaj prilog/datotek katerih nisi zahteval</a:t>
            </a:r>
          </a:p>
          <a:p>
            <a:r>
              <a:rPr lang="sl-SI" dirty="0" smtClean="0"/>
              <a:t>Uporabljaj protivirusni in protivohunski program</a:t>
            </a:r>
          </a:p>
          <a:p>
            <a:r>
              <a:rPr lang="sl-SI" dirty="0" smtClean="0"/>
              <a:t>Če že imaš omenjena programa preveri če sta posodobljena</a:t>
            </a:r>
          </a:p>
          <a:p>
            <a:r>
              <a:rPr lang="sl-SI" dirty="0" smtClean="0"/>
              <a:t>Vklopi požarni zid</a:t>
            </a:r>
            <a:endParaRPr lang="sl-SI" dirty="0"/>
          </a:p>
          <a:p>
            <a:r>
              <a:rPr lang="sl-SI" dirty="0" smtClean="0"/>
              <a:t>Posodabljaj programsko opremo</a:t>
            </a:r>
          </a:p>
          <a:p>
            <a:endParaRPr lang="sl-SI" dirty="0" smtClean="0"/>
          </a:p>
        </p:txBody>
      </p:sp>
      <p:pic>
        <p:nvPicPr>
          <p:cNvPr id="3076" name="Picture 4" descr="strength-in-numbers-botnet-attacks-730x188.png (730×188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295400" y="4914669"/>
            <a:ext cx="4604684" cy="1185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Security-Practices-for-IoT---01-Introduction.png (489×316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989681"/>
            <a:ext cx="3355975" cy="2168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319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"/>
          <p:cNvGrpSpPr/>
          <p:nvPr/>
        </p:nvGrpSpPr>
        <p:grpSpPr>
          <a:xfrm>
            <a:off x="545080" y="373226"/>
            <a:ext cx="11322453" cy="6290743"/>
            <a:chOff x="545080" y="373226"/>
            <a:chExt cx="11322453" cy="6290743"/>
          </a:xfrm>
        </p:grpSpPr>
        <p:pic>
          <p:nvPicPr>
            <p:cNvPr id="6" name="Slika 10" descr="fakulteta-za-varnostne-vede-fvv-ljubljana.jpg">
              <a:extLst>
                <a:ext uri="{FF2B5EF4-FFF2-40B4-BE49-F238E27FC236}">
                  <a16:creationId xmlns="" xmlns:a16="http://schemas.microsoft.com/office/drawing/2014/main" id="{03CECA2D-4B7A-4560-89A0-D4E26F70914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999860" y="373226"/>
              <a:ext cx="2867673" cy="1695637"/>
            </a:xfrm>
            <a:prstGeom prst="rect">
              <a:avLst/>
            </a:prstGeom>
          </p:spPr>
        </p:pic>
        <p:pic>
          <p:nvPicPr>
            <p:cNvPr id="4" name="Slika 9" descr="skladi.png">
              <a:extLst>
                <a:ext uri="{FF2B5EF4-FFF2-40B4-BE49-F238E27FC236}">
                  <a16:creationId xmlns="" xmlns:a16="http://schemas.microsoft.com/office/drawing/2014/main" id="{672C4B3A-7C8F-4A78-8CF2-0DE6FDC08FD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45080" y="5764477"/>
              <a:ext cx="2172458" cy="892003"/>
            </a:xfrm>
            <a:prstGeom prst="rect">
              <a:avLst/>
            </a:prstGeom>
          </p:spPr>
        </p:pic>
        <p:pic>
          <p:nvPicPr>
            <p:cNvPr id="5" name="Slika 11" descr="Logo_EKP_socialni_sklad_SLO_slogan.jpg">
              <a:extLst>
                <a:ext uri="{FF2B5EF4-FFF2-40B4-BE49-F238E27FC236}">
                  <a16:creationId xmlns="" xmlns:a16="http://schemas.microsoft.com/office/drawing/2014/main" id="{235241AD-6B4F-478F-87BD-D473F4B2799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6213" t="15772" r="7115" b="20575"/>
            <a:stretch/>
          </p:blipFill>
          <p:spPr bwMode="auto">
            <a:xfrm>
              <a:off x="4840402" y="5756987"/>
              <a:ext cx="2257206" cy="906982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Slika 12" descr="MIZS_slo.jpg">
              <a:extLst>
                <a:ext uri="{FF2B5EF4-FFF2-40B4-BE49-F238E27FC236}">
                  <a16:creationId xmlns="" xmlns:a16="http://schemas.microsoft.com/office/drawing/2014/main" id="{33A7E261-81B1-46AB-82DB-0A7842EA9DA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220473" y="6010372"/>
              <a:ext cx="2426448" cy="400212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="" xmlns:a16="http://schemas.microsoft.com/office/drawing/2014/main" id="{7DAECEA3-2E2F-4E6A-91C1-FA098FC47B67}"/>
                </a:ext>
              </a:extLst>
            </p:cNvPr>
            <p:cNvSpPr txBox="1"/>
            <p:nvPr/>
          </p:nvSpPr>
          <p:spPr>
            <a:xfrm>
              <a:off x="809100" y="615821"/>
              <a:ext cx="7887031" cy="4647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1400" dirty="0">
                  <a:solidFill>
                    <a:schemeClr val="bg1">
                      <a:lumMod val="50000"/>
                    </a:schemeClr>
                  </a:solidFill>
                </a:rPr>
                <a:t>Študentski inovativni projekti za družbeno korist 2016 – 2018</a:t>
              </a:r>
            </a:p>
            <a:p>
              <a:endParaRPr lang="sl-SI" dirty="0"/>
            </a:p>
            <a:p>
              <a:r>
                <a:rPr lang="sl-SI" sz="3200" b="1" dirty="0"/>
                <a:t>PSIVIM</a:t>
              </a:r>
            </a:p>
            <a:p>
              <a:r>
                <a:rPr lang="sl-SI" sz="2000" dirty="0"/>
                <a:t>Priporočilni sistem za informacijsko-varnostno izobraževanje mladostnikov</a:t>
              </a:r>
            </a:p>
            <a:p>
              <a:endParaRPr lang="sl-SI" dirty="0"/>
            </a:p>
            <a:p>
              <a:r>
                <a:rPr lang="sl-SI" sz="1400" dirty="0">
                  <a:solidFill>
                    <a:schemeClr val="bg1">
                      <a:lumMod val="50000"/>
                    </a:schemeClr>
                  </a:solidFill>
                </a:rPr>
                <a:t>Študenti			Mentorji</a:t>
              </a:r>
            </a:p>
            <a:p>
              <a:r>
                <a:rPr lang="sl-SI" dirty="0"/>
                <a:t>Nika Berčič		dr. Igor Bernik</a:t>
              </a:r>
            </a:p>
            <a:p>
              <a:r>
                <a:rPr lang="sl-SI" dirty="0"/>
                <a:t>Domen Hribar		dr. Blaž Markelj</a:t>
              </a:r>
            </a:p>
            <a:p>
              <a:r>
                <a:rPr lang="sl-SI" dirty="0"/>
                <a:t>Lara Klemenc		dr. Simon Vrhovec</a:t>
              </a:r>
            </a:p>
            <a:p>
              <a:r>
                <a:rPr lang="sl-SI" dirty="0" err="1"/>
                <a:t>Enja</a:t>
              </a:r>
              <a:r>
                <a:rPr lang="sl-SI" dirty="0"/>
                <a:t> Kokalj		dr. Uroš Ocepek</a:t>
              </a:r>
            </a:p>
            <a:p>
              <a:r>
                <a:rPr lang="sl-SI" dirty="0"/>
                <a:t>Iza Kokoravec</a:t>
              </a:r>
            </a:p>
            <a:p>
              <a:r>
                <a:rPr lang="sl-SI" dirty="0"/>
                <a:t>Suzana Kužnik</a:t>
              </a:r>
            </a:p>
            <a:p>
              <a:r>
                <a:rPr lang="sl-SI" dirty="0"/>
                <a:t>Ida Majerle</a:t>
              </a:r>
            </a:p>
            <a:p>
              <a:r>
                <a:rPr lang="sl-SI" dirty="0"/>
                <a:t>Aleš Ravnikar</a:t>
              </a:r>
            </a:p>
            <a:p>
              <a:r>
                <a:rPr lang="sl-SI" dirty="0"/>
                <a:t>David Sluga</a:t>
              </a:r>
            </a:p>
            <a:p>
              <a:r>
                <a:rPr lang="sl-SI" dirty="0"/>
                <a:t>Sara Tomše</a:t>
              </a:r>
            </a:p>
          </p:txBody>
        </p:sp>
      </p:grpSp>
      <p:pic>
        <p:nvPicPr>
          <p:cNvPr id="3" name="Slika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431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15_4109default" id="{E728D685-11FC-4812-BA85-57AC6F9C9F40}" vid="{BC4E008B-95FF-4815-904E-143A8EDFC1D4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7087C0F-7449-45C4-B248-63D02665BF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Predstavitev diamantne mreže (širok zaslon)</Template>
  <TotalTime>0</TotalTime>
  <Words>208</Words>
  <Application>Microsoft Office PowerPoint</Application>
  <PresentationFormat>Širokozaslonsko</PresentationFormat>
  <Paragraphs>47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1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7" baseType="lpstr">
      <vt:lpstr>Arial</vt:lpstr>
      <vt:lpstr>Diamond Grid 16x9</vt:lpstr>
      <vt:lpstr>4. Zunanje grožnje</vt:lpstr>
      <vt:lpstr>Opis problema</vt:lpstr>
      <vt:lpstr>Prevencija</vt:lpstr>
      <vt:lpstr>Kako se zaščititi pred botneti</vt:lpstr>
      <vt:lpstr>PowerPointova predstavitev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2017-09-14T10:53:19Z</dcterms:created>
  <dcterms:modified xsi:type="dcterms:W3CDTF">2017-09-24T16:55:14Z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TC030310159991</vt:lpwstr>
  </property>
</Properties>
</file>