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2"/>
  </p:normalViewPr>
  <p:slideViewPr>
    <p:cSldViewPr snapToGrid="0" snapToObjects="1">
      <p:cViewPr varScale="1">
        <p:scale>
          <a:sx n="81" d="100"/>
          <a:sy n="81" d="100"/>
        </p:scale>
        <p:origin x="727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4" y="1484569"/>
            <a:ext cx="10058400" cy="4903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0"/>
            <a:ext cx="8791575" cy="2387600"/>
          </a:xfrm>
        </p:spPr>
        <p:txBody>
          <a:bodyPr/>
          <a:lstStyle/>
          <a:p>
            <a:r>
              <a:rPr lang="en-US" b="1" dirty="0" smtClean="0"/>
              <a:t>5. </a:t>
            </a:r>
            <a:r>
              <a:rPr lang="en-US" b="1" dirty="0" err="1" smtClean="0"/>
              <a:t>Privlačne</a:t>
            </a:r>
            <a:r>
              <a:rPr lang="en-US" b="1" dirty="0" smtClean="0"/>
              <a:t> </a:t>
            </a:r>
            <a:r>
              <a:rPr lang="en-US" b="1" dirty="0" err="1" smtClean="0"/>
              <a:t>tarče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Kdo</a:t>
            </a:r>
            <a:r>
              <a:rPr lang="en-US" b="1" dirty="0" smtClean="0"/>
              <a:t> so </a:t>
            </a:r>
            <a:r>
              <a:rPr lang="en-US" b="1" dirty="0" err="1" smtClean="0"/>
              <a:t>privlačne</a:t>
            </a:r>
            <a:r>
              <a:rPr lang="en-US" b="1" dirty="0" smtClean="0"/>
              <a:t> </a:t>
            </a:r>
            <a:r>
              <a:rPr lang="en-US" b="1" dirty="0" err="1" smtClean="0"/>
              <a:t>tarče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Osebe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ponujajo</a:t>
            </a:r>
            <a:r>
              <a:rPr lang="en-US" dirty="0" smtClean="0"/>
              <a:t> </a:t>
            </a:r>
            <a:r>
              <a:rPr lang="en-US" b="1" u="sng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informacije</a:t>
            </a:r>
            <a:r>
              <a:rPr lang="en-US" dirty="0" smtClean="0"/>
              <a:t>;</a:t>
            </a:r>
          </a:p>
          <a:p>
            <a:r>
              <a:rPr lang="en-US" dirty="0" err="1"/>
              <a:t>o</a:t>
            </a:r>
            <a:r>
              <a:rPr lang="en-US" dirty="0" err="1" smtClean="0"/>
              <a:t>sebe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imajo</a:t>
            </a:r>
            <a:r>
              <a:rPr lang="en-US" dirty="0" smtClean="0"/>
              <a:t> </a:t>
            </a:r>
            <a:r>
              <a:rPr lang="en-US" b="1" u="sng" dirty="0" err="1" smtClean="0">
                <a:solidFill>
                  <a:schemeClr val="accent6">
                    <a:lumMod val="50000"/>
                  </a:schemeClr>
                </a:solidFill>
              </a:rPr>
              <a:t>denar</a:t>
            </a:r>
            <a:r>
              <a:rPr lang="en-US" dirty="0" smtClean="0"/>
              <a:t>;</a:t>
            </a:r>
          </a:p>
          <a:p>
            <a:r>
              <a:rPr lang="en-US" dirty="0" err="1"/>
              <a:t>t</a:t>
            </a:r>
            <a:r>
              <a:rPr lang="en-US" dirty="0" err="1" smtClean="0"/>
              <a:t>arče</a:t>
            </a:r>
            <a:r>
              <a:rPr lang="en-US" dirty="0" smtClean="0"/>
              <a:t> </a:t>
            </a:r>
            <a:r>
              <a:rPr lang="en-US" b="1" u="sng" dirty="0" err="1" smtClean="0">
                <a:solidFill>
                  <a:schemeClr val="accent2">
                    <a:lumMod val="50000"/>
                  </a:schemeClr>
                </a:solidFill>
              </a:rPr>
              <a:t>pedofilije</a:t>
            </a:r>
            <a:r>
              <a:rPr lang="en-US" dirty="0" smtClean="0"/>
              <a:t>, 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</a:rPr>
              <a:t>goljufij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</a:rPr>
              <a:t>preko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</a:rPr>
              <a:t>družabnih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</a:rPr>
              <a:t>omrežij</a:t>
            </a:r>
            <a:r>
              <a:rPr lang="en-US" dirty="0" smtClean="0"/>
              <a:t>;</a:t>
            </a:r>
          </a:p>
          <a:p>
            <a:r>
              <a:rPr lang="en-US" dirty="0" err="1"/>
              <a:t>o</a:t>
            </a:r>
            <a:r>
              <a:rPr lang="en-US" dirty="0" err="1" smtClean="0"/>
              <a:t>sebno</a:t>
            </a:r>
            <a:r>
              <a:rPr lang="en-US" dirty="0" smtClean="0"/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maščevanje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89" y="4647545"/>
            <a:ext cx="4691922" cy="2287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43" y="1013254"/>
            <a:ext cx="2377311" cy="1704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54" b="1575"/>
          <a:stretch/>
        </p:blipFill>
        <p:spPr>
          <a:xfrm>
            <a:off x="9046863" y="2870185"/>
            <a:ext cx="2659024" cy="14937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260" y="4122840"/>
            <a:ext cx="2808416" cy="149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“modus operandi” oz. </a:t>
            </a:r>
            <a:r>
              <a:rPr lang="en-US" b="1" dirty="0" err="1" smtClean="0"/>
              <a:t>način</a:t>
            </a:r>
            <a:r>
              <a:rPr lang="en-US" b="1" dirty="0" smtClean="0"/>
              <a:t> </a:t>
            </a:r>
            <a:r>
              <a:rPr lang="en-US" b="1" dirty="0" err="1" smtClean="0"/>
              <a:t>izvršitve</a:t>
            </a:r>
            <a:r>
              <a:rPr lang="en-US" b="1" dirty="0" smtClean="0"/>
              <a:t> </a:t>
            </a:r>
            <a:r>
              <a:rPr lang="en-US" b="1" dirty="0" err="1" smtClean="0"/>
              <a:t>kaznivih</a:t>
            </a:r>
            <a:r>
              <a:rPr lang="en-US" b="1" dirty="0" smtClean="0"/>
              <a:t> </a:t>
            </a:r>
            <a:r>
              <a:rPr lang="en-US" b="1" dirty="0" err="1" smtClean="0"/>
              <a:t>dejanj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 </a:t>
            </a:r>
            <a:r>
              <a:rPr lang="en-US" dirty="0" err="1" smtClean="0"/>
              <a:t>udaru</a:t>
            </a:r>
            <a:r>
              <a:rPr lang="en-US" dirty="0" smtClean="0"/>
              <a:t> so </a:t>
            </a:r>
            <a:r>
              <a:rPr lang="en-US" b="1" u="sng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aplikacije</a:t>
            </a:r>
            <a:r>
              <a:rPr lang="en-US" dirty="0" smtClean="0"/>
              <a:t>, </a:t>
            </a:r>
            <a:r>
              <a:rPr lang="en-US" dirty="0" err="1" smtClean="0"/>
              <a:t>saj</a:t>
            </a:r>
            <a:r>
              <a:rPr lang="en-US" dirty="0" smtClean="0"/>
              <a:t> </a:t>
            </a:r>
            <a:r>
              <a:rPr lang="en-US" dirty="0" err="1" smtClean="0"/>
              <a:t>jih</a:t>
            </a:r>
            <a:r>
              <a:rPr lang="en-US" dirty="0" smtClean="0"/>
              <a:t> je </a:t>
            </a:r>
            <a:r>
              <a:rPr lang="en-US" dirty="0" err="1" smtClean="0"/>
              <a:t>veliko</a:t>
            </a:r>
            <a:r>
              <a:rPr lang="en-US" dirty="0" smtClean="0"/>
              <a:t> </a:t>
            </a:r>
            <a:r>
              <a:rPr lang="en-US" dirty="0" err="1" smtClean="0"/>
              <a:t>lažje</a:t>
            </a:r>
            <a:r>
              <a:rPr lang="en-US" dirty="0" smtClean="0"/>
              <a:t> “</a:t>
            </a:r>
            <a:r>
              <a:rPr lang="en-US" dirty="0" err="1" smtClean="0"/>
              <a:t>shekati</a:t>
            </a:r>
            <a:r>
              <a:rPr lang="en-US" dirty="0" smtClean="0"/>
              <a:t>”, </a:t>
            </a:r>
            <a:r>
              <a:rPr lang="en-US" dirty="0" err="1" smtClean="0"/>
              <a:t>kot</a:t>
            </a:r>
            <a:r>
              <a:rPr lang="en-US" dirty="0" smtClean="0"/>
              <a:t> </a:t>
            </a:r>
            <a:r>
              <a:rPr lang="en-US" dirty="0" err="1" smtClean="0"/>
              <a:t>operacijske</a:t>
            </a:r>
            <a:r>
              <a:rPr lang="en-US" dirty="0" smtClean="0"/>
              <a:t> </a:t>
            </a:r>
            <a:r>
              <a:rPr lang="en-US" dirty="0" err="1" smtClean="0"/>
              <a:t>sisteme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routerje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Spletni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brskalniki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internetne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povezave</a:t>
            </a:r>
            <a:r>
              <a:rPr lang="en-US" dirty="0" smtClean="0"/>
              <a:t>;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60% </a:t>
            </a:r>
            <a:r>
              <a:rPr lang="en-US" u="sng" dirty="0" err="1" smtClean="0">
                <a:solidFill>
                  <a:srgbClr val="FF0000"/>
                </a:solidFill>
              </a:rPr>
              <a:t>vseh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napadov</a:t>
            </a:r>
            <a:r>
              <a:rPr lang="en-US" u="sng" dirty="0" smtClean="0">
                <a:solidFill>
                  <a:srgbClr val="FF0000"/>
                </a:solidFill>
              </a:rPr>
              <a:t>, se </a:t>
            </a:r>
            <a:r>
              <a:rPr lang="en-US" u="sng" dirty="0" err="1" smtClean="0">
                <a:solidFill>
                  <a:srgbClr val="FF0000"/>
                </a:solidFill>
              </a:rPr>
              <a:t>zgodi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na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tak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način</a:t>
            </a:r>
            <a:r>
              <a:rPr lang="en-US" u="sng" dirty="0" smtClean="0">
                <a:solidFill>
                  <a:srgbClr val="FF0000"/>
                </a:solidFill>
              </a:rPr>
              <a:t>!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89" y="4647545"/>
            <a:ext cx="4691922" cy="2287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73" y="4647545"/>
            <a:ext cx="5375189" cy="1247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162" y="2802925"/>
            <a:ext cx="1072292" cy="1072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154" y="3886887"/>
            <a:ext cx="900591" cy="900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271" y="2185295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PREVENCIJA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err="1" smtClean="0">
                <a:solidFill>
                  <a:srgbClr val="FF0000"/>
                </a:solidFill>
              </a:rPr>
              <a:t>Analiza</a:t>
            </a:r>
            <a:r>
              <a:rPr lang="en-US" b="1" u="sng" dirty="0" smtClean="0">
                <a:solidFill>
                  <a:srgbClr val="FF0000"/>
                </a:solidFill>
              </a:rPr>
              <a:t>: </a:t>
            </a:r>
          </a:p>
          <a:p>
            <a:pPr lvl="1"/>
            <a:r>
              <a:rPr lang="en-US" b="1" u="sng" dirty="0" err="1" smtClean="0">
                <a:solidFill>
                  <a:schemeClr val="bg1"/>
                </a:solidFill>
              </a:rPr>
              <a:t>kdo</a:t>
            </a:r>
            <a:r>
              <a:rPr lang="en-US" dirty="0" smtClean="0"/>
              <a:t> je </a:t>
            </a:r>
            <a:r>
              <a:rPr lang="en-US" dirty="0" err="1" smtClean="0"/>
              <a:t>sovražen</a:t>
            </a:r>
            <a:r>
              <a:rPr lang="en-US" dirty="0" smtClean="0"/>
              <a:t> do </a:t>
            </a:r>
            <a:r>
              <a:rPr lang="en-US" dirty="0" err="1" smtClean="0"/>
              <a:t>žrtve</a:t>
            </a:r>
            <a:r>
              <a:rPr lang="en-US" dirty="0" smtClean="0"/>
              <a:t> (</a:t>
            </a:r>
            <a:r>
              <a:rPr lang="en-US" dirty="0" err="1" smtClean="0"/>
              <a:t>premoženja</a:t>
            </a:r>
            <a:r>
              <a:rPr lang="en-US" dirty="0" smtClean="0"/>
              <a:t>, </a:t>
            </a:r>
            <a:r>
              <a:rPr lang="en-US" dirty="0" err="1" smtClean="0"/>
              <a:t>organizacije</a:t>
            </a:r>
            <a:r>
              <a:rPr lang="en-US" dirty="0" smtClean="0"/>
              <a:t>, </a:t>
            </a:r>
            <a:r>
              <a:rPr lang="en-US" dirty="0" err="1" smtClean="0"/>
              <a:t>osebe</a:t>
            </a:r>
            <a:r>
              <a:rPr lang="en-US" dirty="0" smtClean="0"/>
              <a:t>,</a:t>
            </a:r>
            <a:r>
              <a:rPr lang="mr-IN" dirty="0" smtClean="0"/>
              <a:t>…</a:t>
            </a:r>
            <a:r>
              <a:rPr lang="sl-SI" dirty="0" smtClean="0"/>
              <a:t>)?</a:t>
            </a:r>
          </a:p>
          <a:p>
            <a:pPr lvl="1"/>
            <a:r>
              <a:rPr lang="sl-SI" b="1" u="sng" dirty="0" smtClean="0">
                <a:solidFill>
                  <a:schemeClr val="bg1"/>
                </a:solidFill>
              </a:rPr>
              <a:t>Kako</a:t>
            </a:r>
            <a:r>
              <a:rPr lang="sl-SI" dirty="0" smtClean="0"/>
              <a:t> so se odvijali pretekli napadi?</a:t>
            </a:r>
          </a:p>
          <a:p>
            <a:pPr lvl="1"/>
            <a:r>
              <a:rPr lang="sl-SI" b="1" u="sng" dirty="0" smtClean="0">
                <a:solidFill>
                  <a:schemeClr val="bg1"/>
                </a:solidFill>
              </a:rPr>
              <a:t>Kolikokrat</a:t>
            </a:r>
            <a:r>
              <a:rPr lang="sl-SI" dirty="0" smtClean="0"/>
              <a:t> se je že zgodilo?</a:t>
            </a:r>
          </a:p>
          <a:p>
            <a:pPr lvl="1"/>
            <a:r>
              <a:rPr lang="sl-SI" b="1" u="sng" dirty="0" smtClean="0">
                <a:solidFill>
                  <a:schemeClr val="bg1"/>
                </a:solidFill>
              </a:rPr>
              <a:t>Kaj</a:t>
            </a:r>
            <a:r>
              <a:rPr lang="sl-SI" dirty="0" smtClean="0"/>
              <a:t> bi lahko “napadalec” dosegel?</a:t>
            </a:r>
          </a:p>
          <a:p>
            <a:pPr lvl="1"/>
            <a:r>
              <a:rPr lang="sl-SI" dirty="0" smtClean="0"/>
              <a:t>Ali napadalec že izvaja </a:t>
            </a:r>
            <a:r>
              <a:rPr lang="sl-SI" b="1" u="sng" dirty="0" smtClean="0">
                <a:solidFill>
                  <a:schemeClr val="bg1"/>
                </a:solidFill>
              </a:rPr>
              <a:t>nadzor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b="1" u="sng" dirty="0" smtClean="0">
                <a:solidFill>
                  <a:schemeClr val="bg1"/>
                </a:solidFill>
              </a:rPr>
              <a:t>nad potencialnimi tarčami</a:t>
            </a:r>
            <a:r>
              <a:rPr lang="sl-SI" dirty="0" smtClean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89" y="4647545"/>
            <a:ext cx="4691922" cy="2287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955" y="1279116"/>
            <a:ext cx="3307148" cy="31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Prevencija</a:t>
            </a:r>
            <a:r>
              <a:rPr lang="en-US" b="1" dirty="0" smtClean="0"/>
              <a:t>: </a:t>
            </a:r>
            <a:r>
              <a:rPr lang="en-US" b="1" dirty="0" err="1" smtClean="0"/>
              <a:t>Kako</a:t>
            </a:r>
            <a:r>
              <a:rPr lang="en-US" b="1" dirty="0" smtClean="0"/>
              <a:t> se </a:t>
            </a:r>
            <a:r>
              <a:rPr lang="en-US" b="1" dirty="0" err="1" smtClean="0"/>
              <a:t>izogniti</a:t>
            </a:r>
            <a:r>
              <a:rPr lang="en-US" b="1" dirty="0" smtClean="0"/>
              <a:t> </a:t>
            </a:r>
            <a:r>
              <a:rPr lang="en-US" b="1" dirty="0" err="1" smtClean="0"/>
              <a:t>napadu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 imam </a:t>
            </a:r>
            <a:r>
              <a:rPr lang="en-US" b="1" u="sng" dirty="0" err="1" smtClean="0">
                <a:solidFill>
                  <a:schemeClr val="bg1"/>
                </a:solidFill>
              </a:rPr>
              <a:t>občutljive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en-US" b="1" u="sng" dirty="0" err="1" smtClean="0">
                <a:solidFill>
                  <a:schemeClr val="bg1"/>
                </a:solidFill>
              </a:rPr>
              <a:t>podatke</a:t>
            </a:r>
            <a:r>
              <a:rPr lang="en-US" dirty="0" smtClean="0"/>
              <a:t>? </a:t>
            </a:r>
            <a:r>
              <a:rPr lang="en-US" dirty="0" err="1" smtClean="0"/>
              <a:t>Jih</a:t>
            </a:r>
            <a:r>
              <a:rPr lang="en-US" dirty="0" smtClean="0"/>
              <a:t> </a:t>
            </a:r>
            <a:r>
              <a:rPr lang="en-US" dirty="0" err="1" smtClean="0"/>
              <a:t>moram</a:t>
            </a:r>
            <a:r>
              <a:rPr lang="en-US" dirty="0" smtClean="0"/>
              <a:t> </a:t>
            </a:r>
            <a:r>
              <a:rPr lang="en-US" b="1" u="sng" dirty="0" err="1" smtClean="0">
                <a:solidFill>
                  <a:schemeClr val="bg1"/>
                </a:solidFill>
              </a:rPr>
              <a:t>obdržati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Kdo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b="1" u="sng" dirty="0" err="1" smtClean="0">
                <a:solidFill>
                  <a:schemeClr val="bg1"/>
                </a:solidFill>
              </a:rPr>
              <a:t>dostop</a:t>
            </a:r>
            <a:r>
              <a:rPr lang="en-US" b="1" u="sng" dirty="0" smtClean="0">
                <a:solidFill>
                  <a:schemeClr val="bg1"/>
                </a:solidFill>
              </a:rPr>
              <a:t> do </a:t>
            </a:r>
            <a:r>
              <a:rPr lang="en-US" b="1" u="sng" dirty="0" err="1" smtClean="0">
                <a:solidFill>
                  <a:schemeClr val="bg1"/>
                </a:solidFill>
              </a:rPr>
              <a:t>podatkov</a:t>
            </a:r>
            <a:r>
              <a:rPr lang="en-US" dirty="0" smtClean="0"/>
              <a:t>? </a:t>
            </a:r>
            <a:r>
              <a:rPr lang="en-US" b="1" u="sng" dirty="0" err="1" smtClean="0"/>
              <a:t>Kakšni</a:t>
            </a:r>
            <a:r>
              <a:rPr lang="en-US" dirty="0" smtClean="0"/>
              <a:t> so </a:t>
            </a:r>
            <a:r>
              <a:rPr lang="en-US" dirty="0" err="1" smtClean="0"/>
              <a:t>podatki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močno</a:t>
            </a:r>
            <a:r>
              <a:rPr lang="en-US" dirty="0" smtClean="0"/>
              <a:t> je </a:t>
            </a:r>
            <a:r>
              <a:rPr lang="en-US" b="1" u="sng" dirty="0" err="1" smtClean="0">
                <a:solidFill>
                  <a:schemeClr val="bg1"/>
                </a:solidFill>
              </a:rPr>
              <a:t>šifriranje</a:t>
            </a:r>
            <a:r>
              <a:rPr lang="en-US" dirty="0" smtClean="0"/>
              <a:t> </a:t>
            </a:r>
            <a:r>
              <a:rPr lang="en-US" dirty="0" err="1" smtClean="0"/>
              <a:t>podatkov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Imamo</a:t>
            </a:r>
            <a:r>
              <a:rPr lang="en-US" dirty="0" smtClean="0"/>
              <a:t> </a:t>
            </a:r>
            <a:r>
              <a:rPr lang="en-US" dirty="0" err="1" smtClean="0"/>
              <a:t>shranjene</a:t>
            </a:r>
            <a:r>
              <a:rPr lang="en-US" dirty="0" smtClean="0"/>
              <a:t> </a:t>
            </a:r>
            <a:r>
              <a:rPr lang="en-US" b="1" u="sng" dirty="0" err="1" smtClean="0">
                <a:solidFill>
                  <a:schemeClr val="bg1"/>
                </a:solidFill>
              </a:rPr>
              <a:t>kopije</a:t>
            </a:r>
            <a:r>
              <a:rPr lang="en-US" dirty="0" smtClean="0"/>
              <a:t> </a:t>
            </a:r>
            <a:r>
              <a:rPr lang="en-US" dirty="0" err="1" smtClean="0"/>
              <a:t>podatkov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Imamo</a:t>
            </a:r>
            <a:r>
              <a:rPr lang="en-US" dirty="0" smtClean="0"/>
              <a:t> </a:t>
            </a:r>
            <a:r>
              <a:rPr lang="en-US" dirty="0" err="1" smtClean="0"/>
              <a:t>naprave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b="1" u="sng" dirty="0" err="1" smtClean="0">
                <a:solidFill>
                  <a:schemeClr val="bg1"/>
                </a:solidFill>
              </a:rPr>
              <a:t>vidnih</a:t>
            </a:r>
            <a:r>
              <a:rPr lang="en-US" dirty="0" smtClean="0"/>
              <a:t> </a:t>
            </a:r>
            <a:r>
              <a:rPr lang="en-US" dirty="0" err="1" smtClean="0"/>
              <a:t>mestih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89" y="4647545"/>
            <a:ext cx="4691922" cy="2287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114" y="1692875"/>
            <a:ext cx="1651587" cy="1651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401" y="2494529"/>
            <a:ext cx="1699865" cy="1699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85" y="3344461"/>
            <a:ext cx="2102022" cy="21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52385"/>
            <a:ext cx="9905998" cy="1478570"/>
          </a:xfrm>
        </p:spPr>
        <p:txBody>
          <a:bodyPr/>
          <a:lstStyle/>
          <a:p>
            <a:r>
              <a:rPr lang="en-US" dirty="0" smtClean="0"/>
              <a:t>PRIMER: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58" y="236026"/>
            <a:ext cx="1389297" cy="1404551"/>
          </a:xfrm>
        </p:spPr>
      </p:pic>
      <p:sp>
        <p:nvSpPr>
          <p:cNvPr id="6" name="TextBox 5"/>
          <p:cNvSpPr txBox="1"/>
          <p:nvPr/>
        </p:nvSpPr>
        <p:spPr>
          <a:xfrm>
            <a:off x="3741780" y="1727756"/>
            <a:ext cx="445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Napadalec</a:t>
            </a:r>
            <a:r>
              <a:rPr lang="en-US" dirty="0" smtClean="0"/>
              <a:t> “</a:t>
            </a:r>
            <a:r>
              <a:rPr lang="en-US" dirty="0" err="1" smtClean="0"/>
              <a:t>ugotovi</a:t>
            </a:r>
            <a:r>
              <a:rPr lang="en-US" dirty="0" smtClean="0"/>
              <a:t>” </a:t>
            </a:r>
            <a:r>
              <a:rPr lang="en-US" dirty="0" err="1" smtClean="0"/>
              <a:t>uporabniško</a:t>
            </a:r>
            <a:r>
              <a:rPr lang="en-US" dirty="0" smtClean="0"/>
              <a:t> </a:t>
            </a:r>
            <a:r>
              <a:rPr lang="en-US" dirty="0" err="1" smtClean="0"/>
              <a:t>ime</a:t>
            </a:r>
            <a:r>
              <a:rPr lang="en-US" dirty="0" smtClean="0"/>
              <a:t> in </a:t>
            </a:r>
            <a:r>
              <a:rPr lang="en-US" dirty="0" err="1" smtClean="0"/>
              <a:t>geslo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84" y="2479580"/>
            <a:ext cx="884701" cy="8847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029" y="2521718"/>
            <a:ext cx="800424" cy="8004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08" y="2727253"/>
            <a:ext cx="868347" cy="5807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174" y="2593668"/>
            <a:ext cx="875365" cy="6565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94" y="2533378"/>
            <a:ext cx="788764" cy="788764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6" idx="1"/>
          </p:cNvCxnSpPr>
          <p:nvPr/>
        </p:nvCxnSpPr>
        <p:spPr>
          <a:xfrm flipH="1">
            <a:off x="1790146" y="1912422"/>
            <a:ext cx="1951634" cy="713153"/>
          </a:xfrm>
          <a:prstGeom prst="straightConnector1">
            <a:avLst/>
          </a:prstGeom>
          <a:ln w="349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716377" y="2097088"/>
            <a:ext cx="497277" cy="528487"/>
          </a:xfrm>
          <a:prstGeom prst="straightConnector1">
            <a:avLst/>
          </a:prstGeom>
          <a:ln w="349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916372" y="2130955"/>
            <a:ext cx="148484" cy="528487"/>
          </a:xfrm>
          <a:prstGeom prst="straightConnector1">
            <a:avLst/>
          </a:prstGeom>
          <a:ln w="349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814021" y="2130955"/>
            <a:ext cx="714153" cy="528487"/>
          </a:xfrm>
          <a:prstGeom prst="straightConnector1">
            <a:avLst/>
          </a:prstGeom>
          <a:ln w="349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3"/>
          </p:cNvCxnSpPr>
          <p:nvPr/>
        </p:nvCxnSpPr>
        <p:spPr>
          <a:xfrm>
            <a:off x="8200949" y="1912422"/>
            <a:ext cx="1411019" cy="567158"/>
          </a:xfrm>
          <a:prstGeom prst="straightConnector1">
            <a:avLst/>
          </a:prstGeom>
          <a:ln w="349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31323" y="3364280"/>
            <a:ext cx="549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omogočen</a:t>
            </a:r>
            <a:r>
              <a:rPr lang="en-US" dirty="0" smtClean="0"/>
              <a:t> </a:t>
            </a:r>
            <a:r>
              <a:rPr lang="en-US" dirty="0" err="1" smtClean="0"/>
              <a:t>dostop</a:t>
            </a:r>
            <a:r>
              <a:rPr lang="en-US" dirty="0" smtClean="0"/>
              <a:t> do </a:t>
            </a:r>
            <a:r>
              <a:rPr lang="en-US" dirty="0" err="1" smtClean="0"/>
              <a:t>vaših</a:t>
            </a:r>
            <a:r>
              <a:rPr lang="en-US" dirty="0" smtClean="0"/>
              <a:t> </a:t>
            </a:r>
            <a:r>
              <a:rPr lang="en-US" dirty="0" err="1" smtClean="0"/>
              <a:t>uporabniških</a:t>
            </a:r>
            <a:r>
              <a:rPr lang="en-US" dirty="0" smtClean="0"/>
              <a:t> </a:t>
            </a:r>
            <a:r>
              <a:rPr lang="en-US" dirty="0" err="1" smtClean="0"/>
              <a:t>računov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02" y="4374632"/>
            <a:ext cx="1093522" cy="7242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375" y="4472317"/>
            <a:ext cx="1286933" cy="12869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372" y="4868025"/>
            <a:ext cx="1604168" cy="7272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527" y="3935938"/>
            <a:ext cx="1689469" cy="168946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70" y="4068297"/>
            <a:ext cx="1076798" cy="1076798"/>
          </a:xfrm>
          <a:prstGeom prst="rect">
            <a:avLst/>
          </a:prstGeom>
        </p:spPr>
      </p:pic>
      <p:sp>
        <p:nvSpPr>
          <p:cNvPr id="35" name="Down Arrow 34"/>
          <p:cNvSpPr/>
          <p:nvPr/>
        </p:nvSpPr>
        <p:spPr>
          <a:xfrm>
            <a:off x="5574655" y="3869908"/>
            <a:ext cx="519757" cy="73678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618524" y="5539326"/>
            <a:ext cx="64320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Pridobi</a:t>
            </a:r>
            <a:r>
              <a:rPr lang="en-US" b="1" dirty="0" smtClean="0"/>
              <a:t> </a:t>
            </a:r>
            <a:r>
              <a:rPr lang="en-US" b="1" dirty="0" err="1" smtClean="0"/>
              <a:t>lahko</a:t>
            </a:r>
            <a:r>
              <a:rPr lang="en-US" b="1" dirty="0" smtClean="0"/>
              <a:t> </a:t>
            </a:r>
            <a:r>
              <a:rPr lang="en-US" b="1" dirty="0" err="1" smtClean="0"/>
              <a:t>vse</a:t>
            </a:r>
            <a:r>
              <a:rPr lang="en-US" b="1" dirty="0" smtClean="0"/>
              <a:t> </a:t>
            </a:r>
            <a:r>
              <a:rPr lang="en-US" b="1" dirty="0" err="1" smtClean="0"/>
              <a:t>vaše</a:t>
            </a:r>
            <a:r>
              <a:rPr lang="en-US" b="1" dirty="0" smtClean="0"/>
              <a:t> </a:t>
            </a:r>
            <a:r>
              <a:rPr lang="en-US" b="1" dirty="0" err="1" smtClean="0"/>
              <a:t>telefonske</a:t>
            </a:r>
            <a:r>
              <a:rPr lang="en-US" b="1" dirty="0" smtClean="0"/>
              <a:t> </a:t>
            </a:r>
            <a:r>
              <a:rPr lang="en-US" b="1" dirty="0" err="1" smtClean="0"/>
              <a:t>številke</a:t>
            </a:r>
            <a:r>
              <a:rPr lang="en-US" b="1" dirty="0" smtClean="0"/>
              <a:t>, </a:t>
            </a:r>
            <a:r>
              <a:rPr lang="en-US" b="1" dirty="0" err="1" smtClean="0"/>
              <a:t>dostopa</a:t>
            </a:r>
            <a:r>
              <a:rPr lang="en-US" b="1" dirty="0" smtClean="0"/>
              <a:t> do </a:t>
            </a:r>
            <a:r>
              <a:rPr lang="en-US" b="1" dirty="0" err="1" smtClean="0"/>
              <a:t>fotografij</a:t>
            </a:r>
            <a:r>
              <a:rPr lang="en-US" b="1" dirty="0" smtClean="0"/>
              <a:t>, </a:t>
            </a:r>
          </a:p>
          <a:p>
            <a:pPr algn="ctr"/>
            <a:r>
              <a:rPr lang="en-US" b="1" dirty="0" err="1" smtClean="0"/>
              <a:t>naročene</a:t>
            </a:r>
            <a:r>
              <a:rPr lang="en-US" b="1" dirty="0" smtClean="0"/>
              <a:t> </a:t>
            </a:r>
            <a:r>
              <a:rPr lang="en-US" b="1" dirty="0" err="1" smtClean="0"/>
              <a:t>pošiljke</a:t>
            </a:r>
            <a:r>
              <a:rPr lang="en-US" b="1" dirty="0" smtClean="0"/>
              <a:t> oz. </a:t>
            </a:r>
            <a:r>
              <a:rPr lang="en-US" b="1" dirty="0" err="1" smtClean="0"/>
              <a:t>pošto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lahko</a:t>
            </a:r>
            <a:r>
              <a:rPr lang="en-US" b="1" dirty="0" smtClean="0"/>
              <a:t> </a:t>
            </a:r>
            <a:r>
              <a:rPr lang="en-US" b="1" dirty="0" err="1" smtClean="0"/>
              <a:t>preusmeri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svoj</a:t>
            </a:r>
            <a:r>
              <a:rPr lang="en-US" b="1" dirty="0" smtClean="0"/>
              <a:t> </a:t>
            </a:r>
            <a:r>
              <a:rPr lang="en-US" b="1" dirty="0" err="1" smtClean="0"/>
              <a:t>naslov</a:t>
            </a:r>
            <a:r>
              <a:rPr lang="en-US" b="1" dirty="0" smtClean="0"/>
              <a:t>, </a:t>
            </a:r>
          </a:p>
          <a:p>
            <a:pPr algn="ctr"/>
            <a:r>
              <a:rPr lang="en-US" b="1" dirty="0" err="1" smtClean="0"/>
              <a:t>pridobi</a:t>
            </a:r>
            <a:r>
              <a:rPr lang="en-US" b="1" dirty="0" smtClean="0"/>
              <a:t> </a:t>
            </a:r>
            <a:r>
              <a:rPr lang="en-US" b="1" dirty="0" err="1" smtClean="0"/>
              <a:t>podatke</a:t>
            </a:r>
            <a:r>
              <a:rPr lang="en-US" b="1" dirty="0" smtClean="0"/>
              <a:t> o </a:t>
            </a:r>
            <a:r>
              <a:rPr lang="en-US" b="1" dirty="0" err="1" smtClean="0"/>
              <a:t>vaših</a:t>
            </a:r>
            <a:r>
              <a:rPr lang="en-US" b="1" dirty="0" smtClean="0"/>
              <a:t> </a:t>
            </a:r>
            <a:r>
              <a:rPr lang="en-US" b="1" dirty="0" err="1" smtClean="0"/>
              <a:t>plačilnih</a:t>
            </a:r>
            <a:r>
              <a:rPr lang="en-US" b="1" dirty="0" smtClean="0"/>
              <a:t> </a:t>
            </a:r>
            <a:r>
              <a:rPr lang="en-US" b="1" dirty="0" err="1" smtClean="0"/>
              <a:t>sredstvih</a:t>
            </a:r>
            <a:r>
              <a:rPr lang="en-US" b="1" dirty="0" smtClean="0"/>
              <a:t>, </a:t>
            </a:r>
          </a:p>
          <a:p>
            <a:pPr algn="ctr"/>
            <a:r>
              <a:rPr lang="en-US" b="1" dirty="0" err="1" smtClean="0"/>
              <a:t>dostop</a:t>
            </a:r>
            <a:r>
              <a:rPr lang="en-US" b="1" dirty="0" smtClean="0"/>
              <a:t> do </a:t>
            </a:r>
            <a:r>
              <a:rPr lang="en-US" b="1" dirty="0" err="1" smtClean="0"/>
              <a:t>uporabniških</a:t>
            </a:r>
            <a:r>
              <a:rPr lang="en-US" b="1" dirty="0" smtClean="0"/>
              <a:t> </a:t>
            </a:r>
            <a:r>
              <a:rPr lang="en-US" b="1" dirty="0" err="1" smtClean="0"/>
              <a:t>računov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igranje</a:t>
            </a:r>
            <a:r>
              <a:rPr lang="en-US" b="1" dirty="0" smtClean="0"/>
              <a:t> online </a:t>
            </a:r>
            <a:r>
              <a:rPr lang="en-US" b="1" dirty="0" err="1" smtClean="0"/>
              <a:t>igric</a:t>
            </a:r>
            <a:r>
              <a:rPr lang="en-US" b="1" dirty="0" smtClean="0"/>
              <a:t>,</a:t>
            </a:r>
            <a:r>
              <a:rPr lang="mr-IN" b="1" dirty="0" smtClean="0"/>
              <a:t>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10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545080" y="373226"/>
            <a:ext cx="11322453" cy="6290743"/>
            <a:chOff x="545080" y="373226"/>
            <a:chExt cx="11322453" cy="6290743"/>
          </a:xfrm>
        </p:grpSpPr>
        <p:pic>
          <p:nvPicPr>
            <p:cNvPr id="6" name="Slika 10" descr="fakulteta-za-varnostne-vede-fvv-ljubljana.jpg">
              <a:extLst>
                <a:ext uri="{FF2B5EF4-FFF2-40B4-BE49-F238E27FC236}">
                  <a16:creationId xmlns="" xmlns:a16="http://schemas.microsoft.com/office/drawing/2014/main" id="{03CECA2D-4B7A-4560-89A0-D4E26F709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9860" y="373226"/>
              <a:ext cx="2867673" cy="1695637"/>
            </a:xfrm>
            <a:prstGeom prst="rect">
              <a:avLst/>
            </a:prstGeom>
          </p:spPr>
        </p:pic>
        <p:pic>
          <p:nvPicPr>
            <p:cNvPr id="4" name="Slika 9" descr="skladi.png">
              <a:extLst>
                <a:ext uri="{FF2B5EF4-FFF2-40B4-BE49-F238E27FC236}">
                  <a16:creationId xmlns="" xmlns:a16="http://schemas.microsoft.com/office/drawing/2014/main" id="{672C4B3A-7C8F-4A78-8CF2-0DE6FDC08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080" y="5764477"/>
              <a:ext cx="2172458" cy="892003"/>
            </a:xfrm>
            <a:prstGeom prst="rect">
              <a:avLst/>
            </a:prstGeom>
          </p:spPr>
        </p:pic>
        <p:pic>
          <p:nvPicPr>
            <p:cNvPr id="5" name="Slika 11" descr="Logo_EKP_socialni_sklad_SLO_slogan.jpg">
              <a:extLst>
                <a:ext uri="{FF2B5EF4-FFF2-40B4-BE49-F238E27FC236}">
                  <a16:creationId xmlns="" xmlns:a16="http://schemas.microsoft.com/office/drawing/2014/main" id="{235241AD-6B4F-478F-87BD-D473F4B279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213" t="15772" r="7115" b="20575"/>
            <a:stretch/>
          </p:blipFill>
          <p:spPr bwMode="auto">
            <a:xfrm>
              <a:off x="4840402" y="5756987"/>
              <a:ext cx="2257206" cy="90698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Slika 12" descr="MIZS_slo.jpg">
              <a:extLst>
                <a:ext uri="{FF2B5EF4-FFF2-40B4-BE49-F238E27FC236}">
                  <a16:creationId xmlns="" xmlns:a16="http://schemas.microsoft.com/office/drawing/2014/main" id="{33A7E261-81B1-46AB-82DB-0A7842EA9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20473" y="6010372"/>
              <a:ext cx="2426448" cy="40021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DAECEA3-2E2F-4E6A-91C1-FA098FC47B67}"/>
                </a:ext>
              </a:extLst>
            </p:cNvPr>
            <p:cNvSpPr txBox="1"/>
            <p:nvPr/>
          </p:nvSpPr>
          <p:spPr>
            <a:xfrm>
              <a:off x="809100" y="615821"/>
              <a:ext cx="7887031" cy="4647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dirty="0">
                  <a:solidFill>
                    <a:schemeClr val="bg1"/>
                  </a:solidFill>
                </a:rPr>
                <a:t>Študentski inovativni projekti za družbeno korist 2016 – 2018</a:t>
              </a:r>
            </a:p>
            <a:p>
              <a:endParaRPr lang="sl-SI" dirty="0">
                <a:solidFill>
                  <a:schemeClr val="bg1"/>
                </a:solidFill>
              </a:endParaRPr>
            </a:p>
            <a:p>
              <a:r>
                <a:rPr lang="sl-SI" sz="3200" b="1" dirty="0">
                  <a:solidFill>
                    <a:schemeClr val="bg1"/>
                  </a:solidFill>
                </a:rPr>
                <a:t>PSIVIM</a:t>
              </a:r>
            </a:p>
            <a:p>
              <a:r>
                <a:rPr lang="sl-SI" sz="2000" dirty="0">
                  <a:solidFill>
                    <a:schemeClr val="bg1"/>
                  </a:solidFill>
                </a:rPr>
                <a:t>Priporočilni sistem za informacijsko-varnostno izobraževanje mladostnikov</a:t>
              </a:r>
            </a:p>
            <a:p>
              <a:endParaRPr lang="sl-SI" dirty="0">
                <a:solidFill>
                  <a:schemeClr val="bg1"/>
                </a:solidFill>
              </a:endParaRPr>
            </a:p>
            <a:p>
              <a:r>
                <a:rPr lang="sl-SI" sz="1400" dirty="0">
                  <a:solidFill>
                    <a:schemeClr val="bg1"/>
                  </a:solidFill>
                </a:rPr>
                <a:t>Študenti			Mentorji</a:t>
              </a:r>
            </a:p>
            <a:p>
              <a:r>
                <a:rPr lang="sl-SI" dirty="0">
                  <a:solidFill>
                    <a:schemeClr val="bg1"/>
                  </a:solidFill>
                </a:rPr>
                <a:t>Nika Berčič		dr. Igor Bernik</a:t>
              </a:r>
            </a:p>
            <a:p>
              <a:r>
                <a:rPr lang="sl-SI" dirty="0">
                  <a:solidFill>
                    <a:schemeClr val="bg1"/>
                  </a:solidFill>
                </a:rPr>
                <a:t>Domen Hribar		dr. Blaž Markelj</a:t>
              </a:r>
            </a:p>
            <a:p>
              <a:r>
                <a:rPr lang="sl-SI" dirty="0">
                  <a:solidFill>
                    <a:schemeClr val="bg1"/>
                  </a:solidFill>
                </a:rPr>
                <a:t>Lara Klemenc		dr. Simon Vrhovec</a:t>
              </a:r>
            </a:p>
            <a:p>
              <a:r>
                <a:rPr lang="sl-SI" dirty="0" err="1">
                  <a:solidFill>
                    <a:schemeClr val="bg1"/>
                  </a:solidFill>
                </a:rPr>
                <a:t>Enja</a:t>
              </a:r>
              <a:r>
                <a:rPr lang="sl-SI" dirty="0">
                  <a:solidFill>
                    <a:schemeClr val="bg1"/>
                  </a:solidFill>
                </a:rPr>
                <a:t> Kokalj		dr. Uroš Ocepek</a:t>
              </a:r>
            </a:p>
            <a:p>
              <a:r>
                <a:rPr lang="sl-SI" dirty="0">
                  <a:solidFill>
                    <a:schemeClr val="bg1"/>
                  </a:solidFill>
                </a:rPr>
                <a:t>Iza Kokoravec</a:t>
              </a:r>
            </a:p>
            <a:p>
              <a:r>
                <a:rPr lang="sl-SI" dirty="0">
                  <a:solidFill>
                    <a:schemeClr val="bg1"/>
                  </a:solidFill>
                </a:rPr>
                <a:t>Suzana Kužnik</a:t>
              </a:r>
            </a:p>
            <a:p>
              <a:r>
                <a:rPr lang="sl-SI" dirty="0">
                  <a:solidFill>
                    <a:schemeClr val="bg1"/>
                  </a:solidFill>
                </a:rPr>
                <a:t>Ida Majerle</a:t>
              </a:r>
            </a:p>
            <a:p>
              <a:r>
                <a:rPr lang="sl-SI" dirty="0">
                  <a:solidFill>
                    <a:schemeClr val="bg1"/>
                  </a:solidFill>
                </a:rPr>
                <a:t>Aleš Ravnikar</a:t>
              </a:r>
            </a:p>
            <a:p>
              <a:r>
                <a:rPr lang="sl-SI" dirty="0"/>
                <a:t>David Sluga</a:t>
              </a:r>
            </a:p>
            <a:p>
              <a:r>
                <a:rPr lang="sl-SI" dirty="0"/>
                <a:t>Sara Tomše</a:t>
              </a:r>
            </a:p>
          </p:txBody>
        </p:sp>
      </p:grpSp>
      <p:pic>
        <p:nvPicPr>
          <p:cNvPr id="3" name="Slika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12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62</TotalTime>
  <Words>243</Words>
  <Application>Microsoft Office PowerPoint</Application>
  <PresentationFormat>Širokozaslonsko</PresentationFormat>
  <Paragraphs>46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Mangal</vt:lpstr>
      <vt:lpstr>Trebuchet MS</vt:lpstr>
      <vt:lpstr>Tw Cen MT</vt:lpstr>
      <vt:lpstr>Circuit</vt:lpstr>
      <vt:lpstr>5. Privlačne tarče</vt:lpstr>
      <vt:lpstr>Kdo so privlačne tarče?</vt:lpstr>
      <vt:lpstr>“modus operandi” oz. način izvršitve kaznivih dejanj</vt:lpstr>
      <vt:lpstr>PREVENCIJA</vt:lpstr>
      <vt:lpstr>Prevencija: Kako se izogniti napadu?</vt:lpstr>
      <vt:lpstr>PRIMER: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Privlačne tarče</dc:title>
  <dc:creator>Sara Tomše</dc:creator>
  <cp:lastModifiedBy>Ida Majerle</cp:lastModifiedBy>
  <cp:revision>8</cp:revision>
  <dcterms:created xsi:type="dcterms:W3CDTF">2017-09-14T15:02:44Z</dcterms:created>
  <dcterms:modified xsi:type="dcterms:W3CDTF">2017-09-24T16:55:37Z</dcterms:modified>
</cp:coreProperties>
</file>